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77" r:id="rId1"/>
  </p:sldMasterIdLst>
  <p:notesMasterIdLst>
    <p:notesMasterId r:id="rId31"/>
  </p:notesMasterIdLst>
  <p:handoutMasterIdLst>
    <p:handoutMasterId r:id="rId32"/>
  </p:handoutMasterIdLst>
  <p:sldIdLst>
    <p:sldId id="267" r:id="rId2"/>
    <p:sldId id="256" r:id="rId3"/>
    <p:sldId id="305" r:id="rId4"/>
    <p:sldId id="274" r:id="rId5"/>
    <p:sldId id="275" r:id="rId6"/>
    <p:sldId id="277" r:id="rId7"/>
    <p:sldId id="280" r:id="rId8"/>
    <p:sldId id="286" r:id="rId9"/>
    <p:sldId id="294" r:id="rId10"/>
    <p:sldId id="295" r:id="rId11"/>
    <p:sldId id="293" r:id="rId12"/>
    <p:sldId id="301" r:id="rId13"/>
    <p:sldId id="279" r:id="rId14"/>
    <p:sldId id="284" r:id="rId15"/>
    <p:sldId id="298" r:id="rId16"/>
    <p:sldId id="285" r:id="rId17"/>
    <p:sldId id="287" r:id="rId18"/>
    <p:sldId id="300" r:id="rId19"/>
    <p:sldId id="281" r:id="rId20"/>
    <p:sldId id="292" r:id="rId21"/>
    <p:sldId id="283" r:id="rId22"/>
    <p:sldId id="289" r:id="rId23"/>
    <p:sldId id="290" r:id="rId24"/>
    <p:sldId id="291" r:id="rId25"/>
    <p:sldId id="302" r:id="rId26"/>
    <p:sldId id="297" r:id="rId27"/>
    <p:sldId id="282" r:id="rId28"/>
    <p:sldId id="299" r:id="rId29"/>
    <p:sldId id="304" r:id="rId30"/>
  </p:sldIdLst>
  <p:sldSz cx="12192000" cy="6858000"/>
  <p:notesSz cx="6858000" cy="9144000"/>
  <p:embeddedFontLst>
    <p:embeddedFont>
      <p:font typeface="Trebuchet MS" pitchFamily="34" charset="0"/>
      <p:regular r:id="rId33"/>
      <p:bold r:id="rId34"/>
      <p:italic r:id="rId35"/>
      <p:boldItalic r:id="rId36"/>
    </p:embeddedFont>
    <p:embeddedFont>
      <p:font typeface="Tahoma" pitchFamily="34" charset="0"/>
      <p:regular r:id="rId37"/>
      <p:bold r:id="rId38"/>
    </p:embeddedFont>
    <p:embeddedFont>
      <p:font typeface="IranNastaliq" pitchFamily="18" charset="0"/>
      <p:regular r:id="rId39"/>
    </p:embeddedFont>
    <p:embeddedFont>
      <p:font typeface="B Nazanin" pitchFamily="2" charset="-78"/>
      <p:regular r:id="rId40"/>
      <p:bold r:id="rId41"/>
    </p:embeddedFont>
    <p:embeddedFont>
      <p:font typeface="Wingdings 3" pitchFamily="18" charset="2"/>
      <p:regular r:id="rId42"/>
    </p:embeddedFont>
    <p:embeddedFont>
      <p:font typeface="Calibri" pitchFamily="34" charset="0"/>
      <p:regular r:id="rId43"/>
      <p:bold r:id="rId44"/>
      <p:italic r:id="rId45"/>
      <p:boldItalic r:id="rId46"/>
    </p:embeddedFont>
  </p:embeddedFontLst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9338" autoAdjust="0"/>
    <p:restoredTop sz="94712" autoAdjust="0"/>
  </p:normalViewPr>
  <p:slideViewPr>
    <p:cSldViewPr snapToGrid="0">
      <p:cViewPr varScale="1">
        <p:scale>
          <a:sx n="45" d="100"/>
          <a:sy n="45" d="100"/>
        </p:scale>
        <p:origin x="-912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2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8AFE6E0-ACB7-4263-9AB5-5A3D8C42CCE0}" type="datetime8">
              <a:rPr lang="fa-IR" smtClean="0"/>
              <a:pPr/>
              <a:t>ژانويه 29، 16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569DB06-1E19-404D-B55C-E0002BB5DF0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6100808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560B631-A037-4D44-8A83-A43C1D12F957}" type="datetime8">
              <a:rPr lang="fa-IR" smtClean="0"/>
              <a:pPr/>
              <a:t>ژانويه 29، 16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5A6C0CD-CC5A-47BA-B4A4-816F8884751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24065328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xmlns="" val="1776416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42727556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xmlns="" val="3182758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xmlns="" val="1544376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7B46-B8DB-4D34-B6F8-D9207D933A9D}" type="datetime8">
              <a:rPr lang="fa-IR" smtClean="0"/>
              <a:pPr/>
              <a:t>ژانويه 29، 16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D592-7144-4704-9598-91242F6ED95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535728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75E5-B8CE-4081-A85D-4B8D8273CA0A}" type="datetime8">
              <a:rPr lang="fa-IR" smtClean="0"/>
              <a:pPr/>
              <a:t>ژانويه 29، 16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D592-7144-4704-9598-91242F6ED95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2246517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7573E-6B35-4753-8347-33ED889C73D8}" type="datetime8">
              <a:rPr lang="fa-IR" smtClean="0"/>
              <a:pPr/>
              <a:t>ژانويه 29، 16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D592-7144-4704-9598-91242F6ED95C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5759951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B8BE6-0E61-46DE-96E7-BE6F5784F8F5}" type="datetime8">
              <a:rPr lang="fa-IR" smtClean="0"/>
              <a:pPr/>
              <a:t>ژانويه 29، 16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D592-7144-4704-9598-91242F6ED95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7908964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F1AC-9235-45FD-B411-1E22CCBBDC57}" type="datetime8">
              <a:rPr lang="fa-IR" smtClean="0"/>
              <a:pPr/>
              <a:t>ژانويه 29، 16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D592-7144-4704-9598-91242F6ED95C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627337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B3CCC-5B13-4EFC-A5D1-7E3B6609397C}" type="datetime8">
              <a:rPr lang="fa-IR" smtClean="0"/>
              <a:pPr/>
              <a:t>ژانويه 29، 16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D592-7144-4704-9598-91242F6ED95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4717927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AA56C-23D7-4C00-ACF4-97A57BD97B46}" type="datetime8">
              <a:rPr lang="fa-IR" smtClean="0"/>
              <a:pPr/>
              <a:t>ژانويه 29، 16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D592-7144-4704-9598-91242F6ED95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7444889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C2D52-4F01-4851-A5A4-D066AD41B1B4}" type="datetime8">
              <a:rPr lang="fa-IR" smtClean="0"/>
              <a:pPr/>
              <a:t>ژانويه 29، 16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D592-7144-4704-9598-91242F6ED95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503200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B4988-E3C8-48F4-83C4-5F6E9E1C1B98}" type="datetime8">
              <a:rPr lang="fa-IR" smtClean="0"/>
              <a:pPr/>
              <a:t>ژانويه 29، 16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D592-7144-4704-9598-91242F6ED95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966259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994A-D92E-437B-B8C1-4AC83581A5C9}" type="datetime8">
              <a:rPr lang="fa-IR" smtClean="0"/>
              <a:pPr/>
              <a:t>ژانويه 29، 16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D592-7144-4704-9598-91242F6ED95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2927049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A5D5E-23F0-4A80-A3D4-5D49C9714292}" type="datetime8">
              <a:rPr lang="fa-IR" smtClean="0"/>
              <a:pPr/>
              <a:t>ژانويه 29، 16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D592-7144-4704-9598-91242F6ED95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796884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93E10-A3E6-4C95-AF70-53B23CDF4E63}" type="datetime8">
              <a:rPr lang="fa-IR" smtClean="0"/>
              <a:pPr/>
              <a:t>ژانويه 29، 16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D592-7144-4704-9598-91242F6ED95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700821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A4104-8E15-428C-A779-EB9B7ED3B3A6}" type="datetime8">
              <a:rPr lang="fa-IR" smtClean="0"/>
              <a:pPr/>
              <a:t>ژانويه 29، 16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D592-7144-4704-9598-91242F6ED95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514980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A05BC-8523-4BA4-B52B-DF7688473D72}" type="datetime8">
              <a:rPr lang="fa-IR" smtClean="0"/>
              <a:pPr/>
              <a:t>ژانويه 29، 16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D592-7144-4704-9598-91242F6ED95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397309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748FB-C4E9-4CA6-B998-99C8D4B7A1F7}" type="datetime8">
              <a:rPr lang="fa-IR" smtClean="0"/>
              <a:pPr/>
              <a:t>ژانويه 29، 16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D592-7144-4704-9598-91242F6ED95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94407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D592-7144-4704-9598-91242F6ED95C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EE13E-6A9F-45D0-9423-AB7682ADF8AD}" type="datetime8">
              <a:rPr lang="fa-IR" smtClean="0"/>
              <a:pPr/>
              <a:t>ژانويه 29، 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039371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83BD9-7E95-45C7-8369-72B7C75425F6}" type="datetime8">
              <a:rPr lang="fa-IR" smtClean="0"/>
              <a:pPr/>
              <a:t>ژانويه 29، 16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50 OF 1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64CD592-7144-4704-9598-91242F6ED95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2592647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sldNum="0" hdr="0" dt="0"/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1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microsoft.com/office/2007/relationships/hdphoto" Target="../media/hdphoto4.wdp"/><Relationship Id="rId9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microsoft.com/office/2007/relationships/hdphoto" Target="../media/hdphoto6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microsoft.com/office/2007/relationships/hdphoto" Target="../media/hdphoto8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74058" y="0"/>
            <a:ext cx="2514601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6602506" y="0"/>
            <a:ext cx="2747681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" name="Rounded Rectangle 8"/>
          <p:cNvSpPr/>
          <p:nvPr/>
        </p:nvSpPr>
        <p:spPr>
          <a:xfrm>
            <a:off x="3388659" y="1"/>
            <a:ext cx="3213847" cy="6857999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Flowchart: Connector 9"/>
          <p:cNvSpPr/>
          <p:nvPr/>
        </p:nvSpPr>
        <p:spPr>
          <a:xfrm>
            <a:off x="3015729" y="1290917"/>
            <a:ext cx="3959707" cy="3980329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4800" dirty="0">
              <a:solidFill>
                <a:schemeClr val="tx1"/>
              </a:solidFill>
            </a:endParaRPr>
          </a:p>
        </p:txBody>
      </p:sp>
      <p:sp>
        <p:nvSpPr>
          <p:cNvPr id="12" name="Flowchart: Connector 11"/>
          <p:cNvSpPr/>
          <p:nvPr/>
        </p:nvSpPr>
        <p:spPr>
          <a:xfrm>
            <a:off x="3171265" y="1418663"/>
            <a:ext cx="3671047" cy="3724835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4400" b="1" dirty="0">
                <a:solidFill>
                  <a:schemeClr val="tx1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بسم الله الرحمن الرحیم</a:t>
            </a:r>
            <a:endParaRPr lang="fa-IR" sz="4400" dirty="0">
              <a:solidFill>
                <a:schemeClr val="tx1"/>
              </a:solidFill>
            </a:endParaRPr>
          </a:p>
        </p:txBody>
      </p:sp>
      <p:sp>
        <p:nvSpPr>
          <p:cNvPr id="13" name="Donut 12"/>
          <p:cNvSpPr/>
          <p:nvPr/>
        </p:nvSpPr>
        <p:spPr>
          <a:xfrm>
            <a:off x="3160059" y="1418662"/>
            <a:ext cx="3671047" cy="3724836"/>
          </a:xfrm>
          <a:prstGeom prst="donut">
            <a:avLst>
              <a:gd name="adj" fmla="val 24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45708" y="1"/>
            <a:ext cx="2846292" cy="685786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37117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217395" y="561264"/>
            <a:ext cx="9179871" cy="58903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176213" indent="0">
              <a:lnSpc>
                <a:spcPct val="150000"/>
              </a:lnSpc>
              <a:buNone/>
            </a:pP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ound Diagonal Corner Rectangle 6"/>
          <p:cNvSpPr/>
          <p:nvPr/>
        </p:nvSpPr>
        <p:spPr>
          <a:xfrm>
            <a:off x="4459955" y="94253"/>
            <a:ext cx="4975411" cy="416766"/>
          </a:xfrm>
          <a:prstGeom prst="round2Diag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ایجاد بازشو در دیوار برشی فولادی</a:t>
            </a:r>
            <a:endParaRPr lang="fa-IR" sz="16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8301" y="728190"/>
            <a:ext cx="8888512" cy="515246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68300" y="5930900"/>
            <a:ext cx="8890000" cy="400110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sz="20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نمونه ای از قرار گیری بازشو در سیستم مهاربندی و سیستم دیوار برشی فولادی </a:t>
            </a:r>
            <a:r>
              <a:rPr lang="en-US" sz="2000" dirty="0" smtClean="0">
                <a:solidFill>
                  <a:schemeClr val="bg1"/>
                </a:solidFill>
                <a:cs typeface="B Nazanin" panose="00000400000000000000" pitchFamily="2" charset="-78"/>
              </a:rPr>
              <a:t>[</a:t>
            </a:r>
            <a:r>
              <a:rPr lang="en-US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Astaneh-Asl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, A., 2001] </a:t>
            </a:r>
            <a:endParaRPr lang="fa-IR" sz="2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7559" y="6423134"/>
            <a:ext cx="154501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35366" y="1407126"/>
            <a:ext cx="2426267" cy="238393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35366" y="3799079"/>
            <a:ext cx="2426268" cy="213872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6333758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ound Diagonal Corner Rectangle 8"/>
          <p:cNvSpPr/>
          <p:nvPr/>
        </p:nvSpPr>
        <p:spPr>
          <a:xfrm>
            <a:off x="217395" y="106398"/>
            <a:ext cx="9098703" cy="416766"/>
          </a:xfrm>
          <a:prstGeom prst="round2Diag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مقایسه منحنی هیسترزیس دیوار برشی فولادی بدون سخت کننده و با سخت کننده</a:t>
            </a:r>
            <a:endParaRPr lang="fa-IR" sz="1600" b="1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217395" y="661346"/>
            <a:ext cx="9179871" cy="57013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176213" indent="0">
              <a:lnSpc>
                <a:spcPct val="150000"/>
              </a:lnSpc>
              <a:buNone/>
            </a:pP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18101" y="718498"/>
            <a:ext cx="4062304" cy="312576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1933" y="2275339"/>
            <a:ext cx="4360830" cy="327178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894542" y="5604629"/>
            <a:ext cx="3585321" cy="646331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pPr algn="ctr"/>
            <a:r>
              <a:rPr lang="fa-IR" sz="20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دیوار برشی </a:t>
            </a:r>
            <a:r>
              <a:rPr lang="fa-IR" sz="2000" dirty="0">
                <a:solidFill>
                  <a:schemeClr val="bg1"/>
                </a:solidFill>
                <a:cs typeface="B Nazanin" panose="00000400000000000000" pitchFamily="2" charset="-78"/>
              </a:rPr>
              <a:t>فولادی با سخت </a:t>
            </a:r>
            <a:r>
              <a:rPr lang="fa-IR" sz="2000" dirty="0" smtClean="0">
                <a:solidFill>
                  <a:schemeClr val="bg1"/>
                </a:solidFill>
                <a:cs typeface="B Nazanin" panose="00000400000000000000" pitchFamily="2" charset="-78"/>
              </a:rPr>
              <a:t>کننده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[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Tromposch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E.V., Kulak, G.L., 1987</a:t>
            </a:r>
            <a:r>
              <a:rPr lang="en-US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fa-IR" sz="16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49900" y="3957044"/>
            <a:ext cx="3338405" cy="646331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pPr algn="ctr"/>
            <a:r>
              <a:rPr lang="fa-IR" sz="20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دیوار برشی </a:t>
            </a:r>
            <a:r>
              <a:rPr lang="fa-IR" sz="2000" dirty="0">
                <a:solidFill>
                  <a:schemeClr val="bg1"/>
                </a:solidFill>
                <a:cs typeface="B Nazanin" panose="00000400000000000000" pitchFamily="2" charset="-78"/>
              </a:rPr>
              <a:t>فولادی بدون سخت </a:t>
            </a:r>
            <a:r>
              <a:rPr lang="fa-IR" sz="2000" dirty="0" smtClean="0">
                <a:solidFill>
                  <a:schemeClr val="bg1"/>
                </a:solidFill>
                <a:cs typeface="B Nazanin" panose="00000400000000000000" pitchFamily="2" charset="-78"/>
              </a:rPr>
              <a:t>کننده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[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Tromposch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E.V., Kulak, G.L., 1987</a:t>
            </a:r>
            <a:r>
              <a:rPr lang="en-US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fa-IR" sz="1600" dirty="0">
              <a:solidFill>
                <a:schemeClr val="bg1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09393" y="3143908"/>
            <a:ext cx="2519395" cy="227251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9673247" y="5426665"/>
            <a:ext cx="2171700" cy="923330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پدیده ی پینچینگ در منحنی هیسترزیس       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دیوار برشی فولادی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1933" y="6423134"/>
            <a:ext cx="165063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77719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ound Diagonal Corner Rectangle 7"/>
          <p:cNvSpPr/>
          <p:nvPr/>
        </p:nvSpPr>
        <p:spPr>
          <a:xfrm>
            <a:off x="288835" y="106398"/>
            <a:ext cx="10629806" cy="416766"/>
          </a:xfrm>
          <a:prstGeom prst="round2Diag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مقایسه منحنی های هیسترزیس دیوار برشی فولادی بدون سخت کننده، با سخت کننده و قاب خمشی</a:t>
            </a:r>
            <a:endParaRPr lang="fa-IR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61933" y="6423134"/>
            <a:ext cx="165063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413" y="604294"/>
            <a:ext cx="5327492" cy="567727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Content Placeholder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29254" y="618570"/>
            <a:ext cx="4089387" cy="463428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6829254" y="5306012"/>
            <a:ext cx="4089387" cy="400110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pPr algn="ctr"/>
            <a:r>
              <a:rPr lang="fa-IR" sz="20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انرژی میرا شده در نمونه های آزمایشگاهی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88072" y="5912235"/>
            <a:ext cx="2571750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( صبوری و اسعد سجادی، 1387 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)</a:t>
            </a:r>
            <a:endParaRPr lang="fa-IR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0655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310620" y="559743"/>
            <a:ext cx="9124746" cy="32220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90488" indent="0">
              <a:lnSpc>
                <a:spcPct val="150000"/>
              </a:lnSpc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7" name="Round Diagonal Corner Rectangle 6"/>
          <p:cNvSpPr/>
          <p:nvPr/>
        </p:nvSpPr>
        <p:spPr>
          <a:xfrm>
            <a:off x="2700337" y="94253"/>
            <a:ext cx="6735029" cy="416766"/>
          </a:xfrm>
          <a:prstGeom prst="round2Diag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400" b="1" dirty="0" smtClean="0">
                <a:cs typeface="B Nazanin" panose="00000400000000000000" pitchFamily="2" charset="-78"/>
              </a:rPr>
              <a:t>رفتار دیوار برشی فولادی بدون سخت کننده در سازه های بلند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37" name="Content Placeholder 5"/>
          <p:cNvSpPr txBox="1">
            <a:spLocks/>
          </p:cNvSpPr>
          <p:nvPr/>
        </p:nvSpPr>
        <p:spPr>
          <a:xfrm>
            <a:off x="310619" y="4180391"/>
            <a:ext cx="9124746" cy="2318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0488" indent="0">
              <a:lnSpc>
                <a:spcPct val="150000"/>
              </a:lnSpc>
              <a:buFont typeface="Wingdings 3" charset="2"/>
              <a:buNone/>
            </a:pPr>
            <a:endParaRPr lang="fa-IR" sz="2000" dirty="0" smtClean="0">
              <a:cs typeface="B Nazanin" panose="00000400000000000000" pitchFamily="2" charset="-78"/>
            </a:endParaRPr>
          </a:p>
        </p:txBody>
      </p:sp>
      <p:sp>
        <p:nvSpPr>
          <p:cNvPr id="38" name="Round Diagonal Corner Rectangle 37"/>
          <p:cNvSpPr/>
          <p:nvPr/>
        </p:nvSpPr>
        <p:spPr>
          <a:xfrm>
            <a:off x="2700336" y="3766738"/>
            <a:ext cx="6735029" cy="416766"/>
          </a:xfrm>
          <a:prstGeom prst="round2Diag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400" b="1" dirty="0" smtClean="0">
                <a:cs typeface="B Nazanin" panose="00000400000000000000" pitchFamily="2" charset="-78"/>
              </a:rPr>
              <a:t>مطالعه ای عددی با کمک نرم افزار اجزا محدود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ANSYS</a:t>
            </a:r>
            <a:endParaRPr lang="fa-IR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Content Placeholder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55908" y="2599298"/>
            <a:ext cx="2530829" cy="320166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1" name="TextBox 40"/>
          <p:cNvSpPr txBox="1"/>
          <p:nvPr/>
        </p:nvSpPr>
        <p:spPr>
          <a:xfrm>
            <a:off x="9546205" y="5863230"/>
            <a:ext cx="2540533" cy="646331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نحوۀ کمانش ورق در نمونه 15 طبقه در تراز برش پایه خرابی</a:t>
            </a:r>
            <a:endParaRPr lang="fa-IR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2" name="Content Placeholder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433" y="4247585"/>
            <a:ext cx="3060331" cy="180245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3" name="TextBox 42"/>
          <p:cNvSpPr txBox="1"/>
          <p:nvPr/>
        </p:nvSpPr>
        <p:spPr>
          <a:xfrm>
            <a:off x="401361" y="6106022"/>
            <a:ext cx="4951043" cy="338554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sz="16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شکل 4-1: نحوۀ کمانش برشی ورق پس از کمانش خمشی و وضعیت تنش ها</a:t>
            </a:r>
            <a:endParaRPr lang="fa-I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0191" y="6423134"/>
            <a:ext cx="158238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25711" y="4410635"/>
            <a:ext cx="5248332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90488" indent="0">
              <a:lnSpc>
                <a:spcPct val="150000"/>
              </a:lnSpc>
              <a:buNone/>
            </a:pPr>
            <a:r>
              <a:rPr lang="fa-IR" dirty="0">
                <a:cs typeface="B Nazanin" panose="00000400000000000000" pitchFamily="2" charset="-78"/>
              </a:rPr>
              <a:t>مدل های بررسی شده از 4 الی 30 طبقه (اقبالیان و عابدی،1386)</a:t>
            </a:r>
          </a:p>
          <a:p>
            <a:pPr marL="90488" indent="0">
              <a:lnSpc>
                <a:spcPct val="150000"/>
              </a:lnSpc>
              <a:buNone/>
            </a:pPr>
            <a:r>
              <a:rPr lang="fa-IR" dirty="0">
                <a:cs typeface="B Nazanin" panose="00000400000000000000" pitchFamily="2" charset="-78"/>
              </a:rPr>
              <a:t>وجود نیروهای برشی و خمشی در صفحه به دلیل اندرکنش صفحه و قاب</a:t>
            </a:r>
          </a:p>
          <a:p>
            <a:pPr marL="90488" indent="0">
              <a:lnSpc>
                <a:spcPct val="150000"/>
              </a:lnSpc>
              <a:buNone/>
            </a:pPr>
            <a:r>
              <a:rPr lang="fa-IR" dirty="0">
                <a:cs typeface="B Nazanin" panose="00000400000000000000" pitchFamily="2" charset="-78"/>
              </a:rPr>
              <a:t>استفاده از دیوار برشی فولادی سخت شده در طبقات پایین</a:t>
            </a:r>
          </a:p>
          <a:p>
            <a:pPr marL="90488" indent="0">
              <a:lnSpc>
                <a:spcPct val="150000"/>
              </a:lnSpc>
              <a:buNone/>
            </a:pPr>
            <a:r>
              <a:rPr lang="fa-IR" dirty="0">
                <a:cs typeface="B Nazanin" panose="00000400000000000000" pitchFamily="2" charset="-78"/>
              </a:rPr>
              <a:t>استفاده از دیوار برشی بتنی در طبقات پایین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57267" y="3298967"/>
            <a:ext cx="4629132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شکل 3-1: مقایسه مستقل و یکپارچۀ قاب خمشی و دیوار برشی</a:t>
            </a:r>
            <a:endParaRPr lang="fa-IR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63179" y="623984"/>
            <a:ext cx="1810863" cy="201935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" name="Flowchart: Connector 33"/>
          <p:cNvSpPr/>
          <p:nvPr/>
        </p:nvSpPr>
        <p:spPr>
          <a:xfrm>
            <a:off x="9064684" y="641384"/>
            <a:ext cx="220239" cy="227577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600" dirty="0" smtClean="0">
                <a:solidFill>
                  <a:schemeClr val="bg1"/>
                </a:solidFill>
              </a:rPr>
              <a:t>2</a:t>
            </a:r>
            <a:endParaRPr lang="fa-IR" sz="1600" dirty="0">
              <a:solidFill>
                <a:schemeClr val="bg1"/>
              </a:solidFill>
            </a:endParaRPr>
          </a:p>
        </p:txBody>
      </p:sp>
      <p:sp>
        <p:nvSpPr>
          <p:cNvPr id="36" name="Flowchart: Connector 35"/>
          <p:cNvSpPr/>
          <p:nvPr/>
        </p:nvSpPr>
        <p:spPr>
          <a:xfrm>
            <a:off x="8697701" y="646332"/>
            <a:ext cx="220239" cy="227577"/>
          </a:xfrm>
          <a:prstGeom prst="flowChartConnecto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600" dirty="0" smtClean="0">
                <a:solidFill>
                  <a:schemeClr val="bg1"/>
                </a:solidFill>
              </a:rPr>
              <a:t>1</a:t>
            </a:r>
            <a:endParaRPr lang="fa-IR" sz="1600" dirty="0">
              <a:solidFill>
                <a:schemeClr val="bg1"/>
              </a:solidFill>
            </a:endParaRPr>
          </a:p>
        </p:txBody>
      </p:sp>
      <p:pic>
        <p:nvPicPr>
          <p:cNvPr id="40" name="Content Placeholder 6"/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8623" y="611480"/>
            <a:ext cx="4825458" cy="201935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4" name="TextBox 43"/>
          <p:cNvSpPr txBox="1"/>
          <p:nvPr/>
        </p:nvSpPr>
        <p:spPr>
          <a:xfrm>
            <a:off x="3985335" y="2676927"/>
            <a:ext cx="224911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600" b="1" dirty="0">
                <a:cs typeface="B Nazanin" panose="00000400000000000000" pitchFamily="2" charset="-78"/>
              </a:rPr>
              <a:t>(</a:t>
            </a:r>
            <a:r>
              <a:rPr lang="fa-IR" sz="1600" b="1" dirty="0" smtClean="0">
                <a:cs typeface="B Nazanin" panose="00000400000000000000" pitchFamily="2" charset="-78"/>
              </a:rPr>
              <a:t>سیستم دوگانه قاب خمشی) </a:t>
            </a:r>
            <a:endParaRPr lang="fa-IR" sz="1600" b="1" dirty="0">
              <a:cs typeface="B Nazanin" panose="000004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134998" y="2704734"/>
            <a:ext cx="189071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600" b="1" dirty="0" smtClean="0">
                <a:cs typeface="B Nazanin" panose="00000400000000000000" pitchFamily="2" charset="-78"/>
              </a:rPr>
              <a:t>تغییر شکل دیوار برشی     (به صورت طره ای) </a:t>
            </a:r>
            <a:endParaRPr lang="fa-IR" sz="1600" b="1" dirty="0">
              <a:cs typeface="B Nazanin" panose="000004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01361" y="2723093"/>
            <a:ext cx="18465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600" b="1" dirty="0" smtClean="0">
                <a:cs typeface="B Nazanin" panose="00000400000000000000" pitchFamily="2" charset="-78"/>
              </a:rPr>
              <a:t>تغییر شکل قاب خمشی     (به صورت برشی) </a:t>
            </a:r>
            <a:endParaRPr lang="fa-IR" sz="1600" b="1" dirty="0">
              <a:cs typeface="B Nazanin" panose="000004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58477" y="814670"/>
            <a:ext cx="208594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b="1" dirty="0" smtClean="0">
                <a:cs typeface="B Nazanin" panose="00000400000000000000" pitchFamily="2" charset="-78"/>
              </a:rPr>
              <a:t>نیروی منتقل شده بین   قاب خمشی                        و دیوار برشی </a:t>
            </a:r>
            <a:endParaRPr lang="fa-IR" sz="1600" b="1" dirty="0">
              <a:cs typeface="B Nazanin" panose="00000400000000000000" pitchFamily="2" charset="-78"/>
            </a:endParaRPr>
          </a:p>
        </p:txBody>
      </p:sp>
      <p:sp>
        <p:nvSpPr>
          <p:cNvPr id="48" name="Curved Down Arrow 47"/>
          <p:cNvSpPr/>
          <p:nvPr/>
        </p:nvSpPr>
        <p:spPr>
          <a:xfrm>
            <a:off x="5271436" y="567002"/>
            <a:ext cx="877971" cy="197602"/>
          </a:xfrm>
          <a:prstGeom prst="curvedDown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30909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1" grpId="0" animBg="1"/>
      <p:bldP spid="43" grpId="0" animBg="1"/>
      <p:bldP spid="4" grpId="0"/>
      <p:bldP spid="32" grpId="0" animBg="1"/>
      <p:bldP spid="34" grpId="0" animBg="1"/>
      <p:bldP spid="36" grpId="0" animBg="1"/>
      <p:bldP spid="44" grpId="0"/>
      <p:bldP spid="45" grpId="0"/>
      <p:bldP spid="46" grpId="0"/>
      <p:bldP spid="47" grpId="0"/>
      <p:bldP spid="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269051" y="527448"/>
            <a:ext cx="9173513" cy="58475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rmAutofit/>
          </a:bodyPr>
          <a:lstStyle/>
          <a:p>
            <a:pPr marL="100013" indent="-14288">
              <a:buNone/>
            </a:pPr>
            <a:endParaRPr lang="fa-IR" sz="20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100013" indent="-14288">
              <a:buNone/>
            </a:pPr>
            <a:endParaRPr lang="fa-IR" sz="2000" dirty="0" smtClean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100013" indent="-14288">
              <a:buNone/>
            </a:pPr>
            <a:endParaRPr lang="fa-IR" sz="20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100013" indent="-14288">
              <a:lnSpc>
                <a:spcPct val="300000"/>
              </a:lnSpc>
              <a:buNone/>
            </a:pPr>
            <a:endParaRPr lang="fa-IR" sz="20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100013" indent="-14288">
              <a:lnSpc>
                <a:spcPct val="150000"/>
              </a:lnSpc>
              <a:buNone/>
            </a:pPr>
            <a:endParaRPr lang="fa-IR" sz="2000" dirty="0" smtClean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7" name="Round Diagonal Corner Rectangle 6"/>
          <p:cNvSpPr/>
          <p:nvPr/>
        </p:nvSpPr>
        <p:spPr>
          <a:xfrm>
            <a:off x="269050" y="94253"/>
            <a:ext cx="9166315" cy="416766"/>
          </a:xfrm>
          <a:prstGeom prst="round2Diag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مقایسه ظرفیت باربری </a:t>
            </a:r>
            <a:r>
              <a:rPr lang="en-US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SPSW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با دیوار برشی مرکب </a:t>
            </a:r>
            <a:r>
              <a:rPr lang="fa-IR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( C-SPSW </a:t>
            </a:r>
            <a:r>
              <a:rPr lang="fa-IR" sz="2200" dirty="0">
                <a:cs typeface="B Nazanin" panose="00000400000000000000" pitchFamily="2" charset="-78"/>
              </a:rPr>
              <a:t>(هادی پور و رزاقی،1386</a:t>
            </a:r>
            <a:r>
              <a:rPr lang="fa-IR" sz="2200" dirty="0" smtClean="0">
                <a:cs typeface="B Nazanin" panose="00000400000000000000" pitchFamily="2" charset="-78"/>
              </a:rPr>
              <a:t>)</a:t>
            </a:r>
            <a:endParaRPr lang="fa-IR" sz="2200" dirty="0"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38" y="5881010"/>
            <a:ext cx="5206608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اعمال نیروی جانبی به ساختمان در رسم نمودار برش پایه – تغییر مکان</a:t>
            </a:r>
            <a:endParaRPr lang="fa-IR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48906" y="543996"/>
            <a:ext cx="35834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Nazanin" panose="00000400000000000000" pitchFamily="2" charset="-78"/>
              </a:rPr>
              <a:t>2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24" name="Striped Right Arrow 23"/>
          <p:cNvSpPr/>
          <p:nvPr/>
        </p:nvSpPr>
        <p:spPr>
          <a:xfrm rot="10800000">
            <a:off x="241239" y="6283314"/>
            <a:ext cx="282388" cy="183361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TextBox 19"/>
          <p:cNvSpPr txBox="1"/>
          <p:nvPr/>
        </p:nvSpPr>
        <p:spPr>
          <a:xfrm>
            <a:off x="537598" y="6423134"/>
            <a:ext cx="157497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5763" y="649754"/>
            <a:ext cx="9079459" cy="4308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2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 نتایج دیوارهای </a:t>
            </a:r>
            <a:r>
              <a:rPr lang="fa-IR" sz="2200" dirty="0">
                <a:latin typeface="Times New Roman" panose="02020603050405020304" pitchFamily="18" charset="0"/>
                <a:cs typeface="B Nazanin" panose="00000400000000000000" pitchFamily="2" charset="-78"/>
              </a:rPr>
              <a:t>برشی تحت آنالیز استاتیکی غیر خطی(پوش آور، تحلیل بار افزون و یا تحلیل مود خرابی</a:t>
            </a:r>
            <a:r>
              <a:rPr lang="fa-IR" sz="22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)</a:t>
            </a:r>
            <a:endParaRPr lang="fa-IR" sz="22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4" name="Down Arrow Callout 3"/>
          <p:cNvSpPr/>
          <p:nvPr/>
        </p:nvSpPr>
        <p:spPr>
          <a:xfrm>
            <a:off x="3586163" y="1349982"/>
            <a:ext cx="3286125" cy="578831"/>
          </a:xfrm>
          <a:prstGeom prst="downArrow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مفهوم تحلیل استاتیکی غیر خطی</a:t>
            </a:r>
          </a:p>
          <a:p>
            <a:pPr algn="ctr"/>
            <a:endParaRPr lang="fa-IR" dirty="0"/>
          </a:p>
        </p:txBody>
      </p:sp>
      <p:sp>
        <p:nvSpPr>
          <p:cNvPr id="25" name="Rectangle 24"/>
          <p:cNvSpPr/>
          <p:nvPr/>
        </p:nvSpPr>
        <p:spPr>
          <a:xfrm>
            <a:off x="2148406" y="6365191"/>
            <a:ext cx="7300931" cy="3762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1-Steel Plate Shear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Wall                         2-Pushover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Analysis</a:t>
            </a:r>
            <a:endParaRPr lang="en-US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2134435" y="6374995"/>
            <a:ext cx="730093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92099" y="1639045"/>
            <a:ext cx="2029444" cy="371335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TextBox 27"/>
          <p:cNvSpPr txBox="1"/>
          <p:nvPr/>
        </p:nvSpPr>
        <p:spPr>
          <a:xfrm>
            <a:off x="9665377" y="5446121"/>
            <a:ext cx="2282889" cy="923330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دیوار برشی فولادی مدل شدۀ 3 طبقه با دهنۀ 3 متر 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(هادی پور و رزاقی،1386</a:t>
            </a: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)</a:t>
            </a:r>
            <a:endParaRPr lang="fa-IR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74239" y="10108"/>
            <a:ext cx="21359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</a:t>
            </a:r>
            <a:endParaRPr lang="fa-IR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7598" y="1982749"/>
            <a:ext cx="8570599" cy="378637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1196375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/>
      <p:bldP spid="2" grpId="0"/>
      <p:bldP spid="4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227267" y="567265"/>
            <a:ext cx="9173513" cy="58475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rmAutofit/>
          </a:bodyPr>
          <a:lstStyle/>
          <a:p>
            <a:pPr marL="100013" indent="-14288">
              <a:buNone/>
            </a:pPr>
            <a:endParaRPr lang="fa-IR" sz="20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100013" indent="-14288">
              <a:buNone/>
            </a:pPr>
            <a:endParaRPr lang="fa-IR" sz="2000" dirty="0" smtClean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100013" indent="-14288">
              <a:buNone/>
            </a:pPr>
            <a:endParaRPr lang="fa-IR" sz="20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100013" indent="-14288">
              <a:lnSpc>
                <a:spcPct val="300000"/>
              </a:lnSpc>
              <a:buNone/>
            </a:pPr>
            <a:endParaRPr lang="fa-IR" sz="20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100013" indent="-14288">
              <a:lnSpc>
                <a:spcPct val="150000"/>
              </a:lnSpc>
              <a:buNone/>
            </a:pPr>
            <a:endParaRPr lang="fa-IR" sz="2000" dirty="0" smtClean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7" name="Round Diagonal Corner Rectangle 6"/>
          <p:cNvSpPr/>
          <p:nvPr/>
        </p:nvSpPr>
        <p:spPr>
          <a:xfrm>
            <a:off x="2178756" y="94253"/>
            <a:ext cx="7256610" cy="416766"/>
          </a:xfrm>
          <a:prstGeom prst="round2Diag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مقایسه ظرفیت باربری 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SPSW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با مرکب </a:t>
            </a:r>
            <a:r>
              <a:rPr lang="fa-IR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(C-SPSE </a:t>
            </a:r>
            <a:endParaRPr lang="fa-IR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8936" y="5917184"/>
            <a:ext cx="3802532" cy="338554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sz="1600" dirty="0">
                <a:solidFill>
                  <a:schemeClr val="bg1"/>
                </a:solidFill>
                <a:cs typeface="B Nazanin" panose="00000400000000000000" pitchFamily="2" charset="-78"/>
              </a:rPr>
              <a:t>منحنی ظرفیت دیوار برشی </a:t>
            </a:r>
            <a:r>
              <a:rPr lang="fa-IR" sz="16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مرکب </a:t>
            </a:r>
            <a:r>
              <a:rPr lang="fa-IR" sz="1600" dirty="0">
                <a:solidFill>
                  <a:schemeClr val="bg1"/>
                </a:solidFill>
                <a:cs typeface="B Nazanin" panose="00000400000000000000" pitchFamily="2" charset="-78"/>
              </a:rPr>
              <a:t>3 طبقه با دهنۀ 3 متر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85247" y="4284016"/>
            <a:ext cx="3853973" cy="338554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sz="16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منحنی ظرفیت دیوار برشی فولادی 3 طبقه با دهنۀ 3 متر</a:t>
            </a:r>
            <a:endParaRPr lang="fa-I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148406" y="6365191"/>
            <a:ext cx="7300931" cy="3762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1-Capacity Curve                   2-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Target Displacement</a:t>
            </a:r>
            <a:endParaRPr lang="fa-IR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2232182" y="6255738"/>
            <a:ext cx="730093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241372" y="608876"/>
            <a:ext cx="358346" cy="4308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100" dirty="0" smtClean="0">
                <a:cs typeface="B Nazanin" panose="00000400000000000000" pitchFamily="2" charset="-78"/>
              </a:rPr>
              <a:t>2</a:t>
            </a:r>
            <a:endParaRPr lang="fa-IR" sz="2100" dirty="0"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5203" y="625363"/>
            <a:ext cx="358346" cy="4308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100" dirty="0" smtClean="0">
                <a:cs typeface="B Nazanin" panose="00000400000000000000" pitchFamily="2" charset="-78"/>
              </a:rPr>
              <a:t>1</a:t>
            </a:r>
            <a:endParaRPr lang="fa-IR" sz="2100" dirty="0"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43453" y="4806790"/>
            <a:ext cx="4710066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b="1" dirty="0" smtClean="0">
                <a:cs typeface="B Nazanin" panose="00000400000000000000" pitchFamily="2" charset="-78"/>
              </a:rPr>
              <a:t>3</a:t>
            </a:r>
            <a:r>
              <a:rPr lang="fa-IR" sz="2000" b="1" dirty="0" smtClean="0">
                <a:cs typeface="B Nazanin" panose="00000400000000000000" pitchFamily="2" charset="-78"/>
              </a:rPr>
              <a:t>0 درصد</a:t>
            </a:r>
            <a:r>
              <a:rPr lang="fa-IR" sz="2000" dirty="0" smtClean="0">
                <a:cs typeface="B Nazanin" panose="00000400000000000000" pitchFamily="2" charset="-78"/>
              </a:rPr>
              <a:t> سختی اولیه بیشتر نسبت به دیوار برشی فولادی</a:t>
            </a:r>
          </a:p>
          <a:p>
            <a:r>
              <a:rPr lang="fa-IR" sz="2000" b="1" dirty="0" smtClean="0">
                <a:cs typeface="B Nazanin" panose="00000400000000000000" pitchFamily="2" charset="-78"/>
              </a:rPr>
              <a:t>21 درصد </a:t>
            </a:r>
            <a:r>
              <a:rPr lang="fa-IR" sz="2000" dirty="0">
                <a:cs typeface="B Nazanin" panose="00000400000000000000" pitchFamily="2" charset="-78"/>
              </a:rPr>
              <a:t>ظرفیت برشی بیشتر نسبت به دیوار برشی فولادی </a:t>
            </a:r>
            <a:endParaRPr lang="fa-IR" sz="2000" dirty="0" smtClean="0">
              <a:cs typeface="B Nazanin" panose="00000400000000000000" pitchFamily="2" charset="-78"/>
            </a:endParaRPr>
          </a:p>
          <a:p>
            <a:r>
              <a:rPr lang="fa-IR" sz="2000" dirty="0" smtClean="0">
                <a:cs typeface="B Nazanin" panose="00000400000000000000" pitchFamily="2" charset="-78"/>
              </a:rPr>
              <a:t>مقاومت نهایی بیشتر دیوار برشی مرکب نسبت به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SPSW</a:t>
            </a:r>
            <a:endParaRPr lang="fa-IR" sz="2000" dirty="0"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1735" y="731956"/>
            <a:ext cx="9013748" cy="4154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100" dirty="0">
                <a:latin typeface="Times New Roman" panose="02020603050405020304" pitchFamily="18" charset="0"/>
                <a:cs typeface="B Nazanin" panose="00000400000000000000" pitchFamily="2" charset="-78"/>
              </a:rPr>
              <a:t>منحنی ظرفیت (یا منحنی پوش آور) نمونه های مدل شده در نرم افزار </a:t>
            </a:r>
            <a:r>
              <a:rPr lang="en-US" sz="2100" dirty="0">
                <a:latin typeface="Times New Roman" panose="02020603050405020304" pitchFamily="18" charset="0"/>
                <a:cs typeface="B Nazanin" panose="00000400000000000000" pitchFamily="2" charset="-78"/>
              </a:rPr>
              <a:t>ANSYS</a:t>
            </a:r>
            <a:r>
              <a:rPr lang="fa-IR" sz="2100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100" dirty="0">
                <a:cs typeface="B Nazanin" panose="00000400000000000000" pitchFamily="2" charset="-78"/>
              </a:rPr>
              <a:t>(هادی پور و رزاقی،1386</a:t>
            </a:r>
            <a:r>
              <a:rPr lang="fa-IR" sz="2100" dirty="0" smtClean="0">
                <a:cs typeface="B Nazanin" panose="00000400000000000000" pitchFamily="2" charset="-78"/>
              </a:rPr>
              <a:t>)</a:t>
            </a:r>
            <a:endParaRPr lang="fa-IR" sz="2100" dirty="0">
              <a:cs typeface="B Nazanin" panose="00000400000000000000" pitchFamily="2" charset="-78"/>
            </a:endParaRPr>
          </a:p>
        </p:txBody>
      </p:sp>
      <p:pic>
        <p:nvPicPr>
          <p:cNvPr id="19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583" y="2804176"/>
            <a:ext cx="4614740" cy="297317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3611" y="1194142"/>
            <a:ext cx="4409957" cy="291352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537598" y="6423134"/>
            <a:ext cx="157497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Striped Right Arrow 20"/>
          <p:cNvSpPr/>
          <p:nvPr/>
        </p:nvSpPr>
        <p:spPr>
          <a:xfrm rot="10800000">
            <a:off x="241239" y="6283314"/>
            <a:ext cx="282388" cy="183361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Striped Right Arrow 22"/>
          <p:cNvSpPr/>
          <p:nvPr/>
        </p:nvSpPr>
        <p:spPr>
          <a:xfrm rot="10800000">
            <a:off x="9142671" y="503911"/>
            <a:ext cx="282388" cy="183361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7564887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261853" y="106398"/>
            <a:ext cx="9173513" cy="6371455"/>
          </a:xfrm>
          <a:prstGeom prst="rect">
            <a:avLst/>
          </a:prstGeom>
          <a:solidFill>
            <a:schemeClr val="bg2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rmAutofit/>
          </a:bodyPr>
          <a:lstStyle/>
          <a:p>
            <a:pPr marL="100013" indent="-14288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نمودارهای ستونی مقایسه ای رفتار دو نوع </a:t>
            </a:r>
            <a:r>
              <a:rPr lang="en-US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SPSW</a:t>
            </a:r>
            <a: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  <a:t> با دیوار برشی مرکب </a:t>
            </a:r>
            <a:r>
              <a:rPr lang="fa-IR" sz="2200" dirty="0">
                <a:solidFill>
                  <a:schemeClr val="tx1"/>
                </a:solidFill>
                <a:cs typeface="B Nazanin" panose="00000400000000000000" pitchFamily="2" charset="-78"/>
              </a:rPr>
              <a:t>(هادی پور و رزاقی،1386</a:t>
            </a:r>
            <a: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  <a:t>)</a:t>
            </a:r>
            <a:endParaRPr lang="fa-IR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0013" indent="-14288">
              <a:lnSpc>
                <a:spcPct val="150000"/>
              </a:lnSpc>
              <a:buNone/>
            </a:pPr>
            <a:r>
              <a:rPr lang="fa-IR" sz="20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7" name="Striped Right Arrow 6"/>
          <p:cNvSpPr/>
          <p:nvPr/>
        </p:nvSpPr>
        <p:spPr>
          <a:xfrm rot="10800000">
            <a:off x="9152978" y="51787"/>
            <a:ext cx="282388" cy="183361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9923" y="690937"/>
            <a:ext cx="2954960" cy="18960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272" y="2632463"/>
            <a:ext cx="2912320" cy="1795800"/>
          </a:xfrm>
          <a:prstGeom prst="rect">
            <a:avLst/>
          </a:prstGeom>
        </p:spPr>
      </p:pic>
      <p:sp>
        <p:nvSpPr>
          <p:cNvPr id="15" name="Striped Right Arrow 14"/>
          <p:cNvSpPr/>
          <p:nvPr/>
        </p:nvSpPr>
        <p:spPr>
          <a:xfrm rot="10800000">
            <a:off x="261853" y="6365495"/>
            <a:ext cx="282388" cy="183361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TextBox 12"/>
          <p:cNvSpPr txBox="1"/>
          <p:nvPr/>
        </p:nvSpPr>
        <p:spPr>
          <a:xfrm>
            <a:off x="544241" y="6423134"/>
            <a:ext cx="156833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01892" y="707903"/>
            <a:ext cx="3067478" cy="188621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8064" y="726955"/>
            <a:ext cx="2943636" cy="186716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32036" y="2641648"/>
            <a:ext cx="2999355" cy="180047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256" y="4482875"/>
            <a:ext cx="2943636" cy="193384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8832" y="4510932"/>
            <a:ext cx="3038899" cy="189574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9922" y="2641648"/>
            <a:ext cx="2952221" cy="181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083184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261853" y="106398"/>
            <a:ext cx="9173513" cy="63000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rmAutofit/>
          </a:bodyPr>
          <a:lstStyle/>
          <a:p>
            <a:pPr marL="100013" indent="-14288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نمودارهای جهت مقایسه نسبت ظرفیت برشی  دو نوع </a:t>
            </a:r>
            <a:r>
              <a:rPr lang="en-US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SPSW</a:t>
            </a:r>
            <a: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  <a:t> با دیوار برشی مرکب </a:t>
            </a:r>
            <a:r>
              <a:rPr lang="fa-IR" sz="1750" dirty="0" smtClean="0">
                <a:solidFill>
                  <a:schemeClr val="tx1"/>
                </a:solidFill>
                <a:cs typeface="B Nazanin" panose="00000400000000000000" pitchFamily="2" charset="-78"/>
              </a:rPr>
              <a:t>(هادی پور و رزاقی،1386)</a:t>
            </a:r>
            <a:endParaRPr lang="fa-IR" sz="175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0013" indent="-14288">
              <a:lnSpc>
                <a:spcPct val="150000"/>
              </a:lnSpc>
              <a:buNone/>
            </a:pPr>
            <a:r>
              <a:rPr lang="fa-IR" sz="20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7" name="Striped Right Arrow 6"/>
          <p:cNvSpPr/>
          <p:nvPr/>
        </p:nvSpPr>
        <p:spPr>
          <a:xfrm rot="10800000">
            <a:off x="9152978" y="51787"/>
            <a:ext cx="282388" cy="183361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0150" y="1064180"/>
            <a:ext cx="8781469" cy="432765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143256" y="5536791"/>
            <a:ext cx="3396278" cy="400110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sz="20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نمودار مقایسه ای ظرفیت دیوارهای برشی</a:t>
            </a:r>
            <a:endParaRPr lang="fa-IR" sz="2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0150" y="6423134"/>
            <a:ext cx="169242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Striped Right Arrow 10"/>
          <p:cNvSpPr/>
          <p:nvPr/>
        </p:nvSpPr>
        <p:spPr>
          <a:xfrm rot="10800000">
            <a:off x="241239" y="6309440"/>
            <a:ext cx="282388" cy="183361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8530930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261853" y="106398"/>
            <a:ext cx="9173513" cy="63000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rmAutofit/>
          </a:bodyPr>
          <a:lstStyle/>
          <a:p>
            <a:pPr marL="100013" indent="-14288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نمودارهای جهت مقایسه ظرفیت شکل پذیری دو نوع </a:t>
            </a:r>
            <a:r>
              <a:rPr lang="en-US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SPSW</a:t>
            </a:r>
            <a: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  <a:t> با دیوار برشی مرکب </a:t>
            </a:r>
            <a:r>
              <a:rPr lang="fa-IR" sz="1750" dirty="0" smtClean="0">
                <a:solidFill>
                  <a:schemeClr val="tx1"/>
                </a:solidFill>
                <a:cs typeface="B Nazanin" panose="00000400000000000000" pitchFamily="2" charset="-78"/>
              </a:rPr>
              <a:t>(هادی پور و رزاقی،1386)</a:t>
            </a:r>
            <a:endParaRPr lang="fa-IR" sz="175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0013" indent="-14288">
              <a:lnSpc>
                <a:spcPct val="150000"/>
              </a:lnSpc>
              <a:buNone/>
            </a:pPr>
            <a:r>
              <a:rPr lang="fa-IR" sz="20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0150" y="6423134"/>
            <a:ext cx="169242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925" y="728190"/>
            <a:ext cx="8701088" cy="505313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185993" y="5893849"/>
            <a:ext cx="5303740" cy="400110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sz="20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نمودار مقایسه ای </a:t>
            </a:r>
            <a:r>
              <a:rPr lang="fa-IR" sz="2000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ظرفیت شکل </a:t>
            </a:r>
            <a:r>
              <a:rPr lang="fa-IR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پذیری و ضریب رفتار دیوار برشی</a:t>
            </a:r>
            <a:endParaRPr lang="fa-IR" sz="2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Content Placeholder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5085" y="2986107"/>
            <a:ext cx="2493710" cy="232374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9569050" y="5395564"/>
            <a:ext cx="2362251" cy="1015663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sz="20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رفتار حقیقی و ایده آل سازه یک درجه آزادی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Uang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C.M., 1991] </a:t>
            </a:r>
            <a:endParaRPr lang="fa-IR" sz="2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Striped Right Arrow 11"/>
          <p:cNvSpPr/>
          <p:nvPr/>
        </p:nvSpPr>
        <p:spPr>
          <a:xfrm rot="10800000">
            <a:off x="241239" y="6309440"/>
            <a:ext cx="282388" cy="183361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Striped Right Arrow 12"/>
          <p:cNvSpPr/>
          <p:nvPr/>
        </p:nvSpPr>
        <p:spPr>
          <a:xfrm rot="10800000">
            <a:off x="9152978" y="12708"/>
            <a:ext cx="282388" cy="183361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1011994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Content Placeholder 5"/>
              <p:cNvSpPr>
                <a:spLocks noGrp="1"/>
              </p:cNvSpPr>
              <p:nvPr>
                <p:ph sz="quarter" idx="4294967295"/>
              </p:nvPr>
            </p:nvSpPr>
            <p:spPr>
              <a:xfrm>
                <a:off x="261853" y="558942"/>
                <a:ext cx="9173513" cy="5806249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txBody>
              <a:bodyPr>
                <a:normAutofit/>
              </a:bodyPr>
              <a:lstStyle/>
              <a:p>
                <a:pPr marL="100013" indent="-14288">
                  <a:lnSpc>
                    <a:spcPct val="150000"/>
                  </a:lnSpc>
                  <a:buNone/>
                </a:pPr>
                <a:r>
                  <a:rPr lang="fa-IR" sz="2200" dirty="0" smtClean="0">
                    <a:latin typeface="Times New Roman" panose="02020603050405020304" pitchFamily="18" charset="0"/>
                    <a:cs typeface="B Nazanin" panose="00000400000000000000" pitchFamily="2" charset="-78"/>
                  </a:rPr>
                  <a:t>مدل نواری توربرن و همکاران </a:t>
                </a:r>
                <a:r>
                  <a:rPr lang="fa-IR" sz="17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[</a:t>
                </a:r>
                <a:r>
                  <a:rPr lang="en-US" sz="17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Thorburn</a:t>
                </a:r>
                <a:r>
                  <a:rPr lang="en-US" sz="1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L.J., Kulak, G.L., and Montgomery, C.J., 1983</a:t>
                </a:r>
                <a:r>
                  <a:rPr lang="fa-IR" sz="1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]</a:t>
                </a:r>
                <a:endParaRPr lang="fa-IR" sz="17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00013" indent="-14288">
                  <a:buNone/>
                </a:pPr>
                <a:r>
                  <a:rPr lang="fa-IR" sz="2000" dirty="0" smtClean="0">
                    <a:latin typeface="Times New Roman" panose="02020603050405020304" pitchFamily="18" charset="0"/>
                    <a:cs typeface="B Nazanin" panose="00000400000000000000" pitchFamily="2" charset="-78"/>
                  </a:rPr>
                  <a:t>زاویه میدان کششی (</a:t>
                </a:r>
                <a:r>
                  <a:rPr lang="el-GR" sz="2000" dirty="0" smtClean="0">
                    <a:latin typeface="Times New Roman" panose="02020603050405020304" pitchFamily="18" charset="0"/>
                    <a:cs typeface="B Nazanin" panose="00000400000000000000" pitchFamily="2" charset="-78"/>
                  </a:rPr>
                  <a:t>α</a:t>
                </a:r>
                <a:r>
                  <a:rPr lang="fa-IR" sz="2000" dirty="0" smtClean="0">
                    <a:latin typeface="Times New Roman" panose="02020603050405020304" pitchFamily="18" charset="0"/>
                    <a:cs typeface="B Nazanin" panose="00000400000000000000" pitchFamily="2" charset="-78"/>
                  </a:rPr>
                  <a:t>) برای </a:t>
                </a:r>
                <a:r>
                  <a:rPr lang="fa-IR" sz="2000" dirty="0">
                    <a:solidFill>
                      <a:schemeClr val="tx1"/>
                    </a:solidFill>
                    <a:cs typeface="B Nazanin" panose="00000400000000000000" pitchFamily="2" charset="-78"/>
                  </a:rPr>
                  <a:t>دیوار برشی فولادی </a:t>
                </a:r>
                <a:r>
                  <a:rPr lang="fa-IR" sz="2000" dirty="0" smtClean="0">
                    <a:solidFill>
                      <a:schemeClr val="tx1"/>
                    </a:solidFill>
                    <a:cs typeface="B Nazanin" panose="00000400000000000000" pitchFamily="2" charset="-78"/>
                  </a:rPr>
                  <a:t>سخت نشده، رابطۀ (1)</a:t>
                </a:r>
              </a:p>
              <a:p>
                <a:pPr marL="100013" indent="-14288">
                  <a:buNone/>
                </a:pPr>
                <a:endParaRPr lang="en-US" sz="1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00013" indent="-14288" algn="ctr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𝛼</m:t>
                      </m:r>
                      <m:r>
                        <a:rPr lang="en-US" sz="20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0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𝑎𝑟𝑐𝑡𝑎𝑛</m:t>
                      </m:r>
                      <m:rad>
                        <m:radPr>
                          <m:ctrlPr>
                            <a:rPr lang="en-US" sz="20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20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deg>
                        <m:e>
                          <m:f>
                            <m:fPr>
                              <m:ctrlPr>
                                <a:rPr lang="en-US" sz="20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2000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000" i="1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000" i="1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  <m:r>
                                        <a:rPr lang="en-US" sz="2000" i="1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+(</m:t>
                                      </m:r>
                                      <m:r>
                                        <a:rPr lang="en-US" sz="2000" i="1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𝐿</m:t>
                                      </m:r>
                                      <m:r>
                                        <a:rPr lang="en-US" sz="2000" i="1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×</m:t>
                                      </m:r>
                                      <m:r>
                                        <a:rPr lang="en-US" sz="2000" i="1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𝑡</m:t>
                                      </m:r>
                                      <m:r>
                                        <a:rPr lang="en-US" sz="2000" i="1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)</m:t>
                                      </m:r>
                                    </m:num>
                                    <m:den>
                                      <m:r>
                                        <a:rPr lang="en-US" sz="2000" i="1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  <m:sSub>
                                        <m:sSubPr>
                                          <m:ctrlPr>
                                            <a:rPr lang="en-US" sz="2000" i="1" dirty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 dirty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𝐴</m:t>
                                          </m:r>
                                        </m:e>
                                        <m:sub>
                                          <m:r>
                                            <a:rPr lang="en-US" sz="2000" i="1" dirty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𝐶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num>
                            <m:den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2000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000" i="1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000" i="1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  <m:r>
                                        <a:rPr lang="en-US" sz="2000" i="1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+(</m:t>
                                      </m:r>
                                      <m:r>
                                        <a:rPr lang="en-US" sz="2000" i="1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h</m:t>
                                      </m:r>
                                      <m:r>
                                        <a:rPr lang="en-US" sz="2000" i="1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×</m:t>
                                      </m:r>
                                      <m:r>
                                        <a:rPr lang="en-US" sz="2000" i="1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𝑡</m:t>
                                      </m:r>
                                      <m:r>
                                        <a:rPr lang="en-US" sz="2000" i="1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)</m:t>
                                      </m:r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n-US" sz="2000" i="1" dirty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 dirty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𝐴</m:t>
                                          </m:r>
                                        </m:e>
                                        <m:sub>
                                          <m:r>
                                            <a:rPr lang="en-US" sz="2000" i="1" dirty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𝑏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den>
                          </m:f>
                        </m:e>
                      </m:rad>
                    </m:oMath>
                  </m:oMathPara>
                </a14:m>
                <a:endParaRPr lang="fa-IR" sz="1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294967295"/>
              </p:nvPr>
            </p:nvSpPr>
            <p:spPr>
              <a:xfrm>
                <a:off x="261853" y="558942"/>
                <a:ext cx="9173513" cy="580624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ound Diagonal Corner Rectangle 6"/>
          <p:cNvSpPr/>
          <p:nvPr/>
        </p:nvSpPr>
        <p:spPr>
          <a:xfrm>
            <a:off x="1922929" y="94253"/>
            <a:ext cx="7512437" cy="416766"/>
          </a:xfrm>
          <a:prstGeom prst="round2Diag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یک نمونه از مطالعات تحلیلی انجام شده بر روی دیوار برشی فولادی</a:t>
            </a:r>
            <a:endParaRPr lang="fa-IR" sz="1600" b="1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TextBox 8"/>
              <p:cNvSpPr txBox="1"/>
              <p:nvPr/>
            </p:nvSpPr>
            <p:spPr>
              <a:xfrm>
                <a:off x="6066704" y="1798374"/>
                <a:ext cx="3239910" cy="14773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1">
                <a:spAutoFit/>
              </a:bodyPr>
              <a:lstStyle/>
              <a:p>
                <a:r>
                  <a:rPr lang="fa-IR" dirty="0" smtClean="0">
                    <a:cs typeface="B Nazanin" panose="00000400000000000000" pitchFamily="2" charset="-78"/>
                  </a:rPr>
                  <a:t>که در رابطه مقابل:</a:t>
                </a:r>
              </a:p>
              <a:p>
                <a:r>
                  <a:rPr lang="en-US" dirty="0" smtClean="0">
                    <a:latin typeface="Times New Roman" panose="02020603050405020304" pitchFamily="18" charset="0"/>
                    <a:cs typeface="B Nazanin" panose="00000400000000000000" pitchFamily="2" charset="-78"/>
                  </a:rPr>
                  <a:t>t</a:t>
                </a:r>
                <a:r>
                  <a:rPr lang="fa-IR" dirty="0" smtClean="0">
                    <a:cs typeface="B Nazanin" panose="00000400000000000000" pitchFamily="2" charset="-78"/>
                  </a:rPr>
                  <a:t>: ضخامت ورق میانقاب</a:t>
                </a:r>
              </a:p>
              <a:p>
                <a:r>
                  <a:rPr lang="en-US" dirty="0" smtClean="0">
                    <a:latin typeface="Times New Roman" panose="02020603050405020304" pitchFamily="18" charset="0"/>
                    <a:cs typeface="B Nazanin" panose="00000400000000000000" pitchFamily="2" charset="-78"/>
                  </a:rPr>
                  <a:t>h</a:t>
                </a:r>
                <a:r>
                  <a:rPr lang="fa-IR" dirty="0" smtClean="0">
                    <a:latin typeface="Times New Roman" panose="02020603050405020304" pitchFamily="18" charset="0"/>
                    <a:cs typeface="B Nazanin" panose="00000400000000000000" pitchFamily="2" charset="-78"/>
                  </a:rPr>
                  <a:t>: ارتفاع طبقه، </a:t>
                </a:r>
                <a:r>
                  <a:rPr lang="en-US" dirty="0" smtClean="0">
                    <a:latin typeface="Times New Roman" panose="02020603050405020304" pitchFamily="18" charset="0"/>
                    <a:cs typeface="B Nazanin" panose="00000400000000000000" pitchFamily="2" charset="-78"/>
                  </a:rPr>
                  <a:t>L</a:t>
                </a:r>
                <a:r>
                  <a:rPr lang="fa-IR" dirty="0" smtClean="0">
                    <a:latin typeface="Times New Roman" panose="02020603050405020304" pitchFamily="18" charset="0"/>
                    <a:cs typeface="B Nazanin" panose="00000400000000000000" pitchFamily="2" charset="-78"/>
                  </a:rPr>
                  <a:t> عرض دهانه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fa-IR" dirty="0" smtClean="0">
                    <a:cs typeface="B Nazanin" panose="00000400000000000000" pitchFamily="2" charset="-78"/>
                  </a:rPr>
                  <a:t>: مساحت سطح مقطع المان مرزی قائم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fa-IR" dirty="0">
                    <a:cs typeface="B Nazanin" panose="00000400000000000000" pitchFamily="2" charset="-78"/>
                  </a:rPr>
                  <a:t>: مساحت سطح مقطع المان مرزی </a:t>
                </a:r>
                <a:r>
                  <a:rPr lang="fa-IR" dirty="0" smtClean="0">
                    <a:cs typeface="B Nazanin" panose="00000400000000000000" pitchFamily="2" charset="-78"/>
                  </a:rPr>
                  <a:t>افقی</a:t>
                </a:r>
                <a:endParaRPr lang="fa-IR" dirty="0">
                  <a:cs typeface="B Nazanin" panose="00000400000000000000" pitchFamily="2" charset="-78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6704" y="1798374"/>
                <a:ext cx="3239910" cy="1477328"/>
              </a:xfrm>
              <a:prstGeom prst="rect">
                <a:avLst/>
              </a:prstGeom>
              <a:blipFill rotWithShape="0">
                <a:blip r:embed="rId4"/>
                <a:stretch>
                  <a:fillRect t="-1653" r="-1692" b="-661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3999415" y="2446083"/>
            <a:ext cx="79652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 smtClean="0">
                <a:cs typeface="B Nazanin" panose="00000400000000000000" pitchFamily="2" charset="-78"/>
              </a:rPr>
              <a:t>(1)</a:t>
            </a:r>
            <a:endParaRPr lang="fa-IR" sz="2000" dirty="0">
              <a:cs typeface="B Nazanin" panose="00000400000000000000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49992" y="2783182"/>
            <a:ext cx="2293653" cy="292243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10058396" y="5796765"/>
            <a:ext cx="1607992" cy="523220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sz="1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مدل سازی نواری </a:t>
            </a:r>
            <a:r>
              <a:rPr lang="en-US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SPSW</a:t>
            </a:r>
            <a:endParaRPr lang="fa-IR" sz="14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[AISC, 2007]</a:t>
            </a:r>
            <a:endParaRPr lang="fa-IR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Rectangle 1"/>
              <p:cNvSpPr/>
              <p:nvPr/>
            </p:nvSpPr>
            <p:spPr>
              <a:xfrm>
                <a:off x="412515" y="4188177"/>
                <a:ext cx="264816" cy="6790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𝐴𝑠</m:t>
                      </m:r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 = </m:t>
                      </m:r>
                      <m:f>
                        <m:fPr>
                          <m:ctrlPr>
                            <a:rPr lang="en-US" sz="20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2000" i="1" dirty="0" err="1">
                              <a:latin typeface="Cambria Math" panose="02040503050406030204" pitchFamily="18" charset="0"/>
                            </a:rPr>
                            <m:t>𝐿𝐶𝑜𝑠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) + </m:t>
                          </m:r>
                          <m:r>
                            <a:rPr lang="en-US" sz="2000" i="1" dirty="0" err="1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sz="2000" i="1" dirty="0" err="1">
                              <a:latin typeface="Cambria Math" panose="02040503050406030204" pitchFamily="18" charset="0"/>
                            </a:rPr>
                            <m:t>𝑆𝑖𝑛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)] </m:t>
                          </m:r>
                          <m:r>
                            <a:rPr lang="en-US" sz="2000" i="1" dirty="0" err="1">
                              <a:latin typeface="Cambria Math" panose="02040503050406030204" pitchFamily="18" charset="0"/>
                            </a:rPr>
                            <m:t>𝑡𝑊</m:t>
                          </m:r>
                          <m:r>
                            <m:rPr>
                              <m:nor/>
                            </m:rPr>
                            <a:rPr lang="en-US" sz="2000" dirty="0">
                              <a:latin typeface="F39"/>
                            </a:rPr>
                            <m:t> </m:t>
                          </m:r>
                        </m:num>
                        <m:den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fa-IR" sz="2000" dirty="0"/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515" y="4188177"/>
                <a:ext cx="264816" cy="679097"/>
              </a:xfrm>
              <a:prstGeom prst="rect">
                <a:avLst/>
              </a:prstGeom>
              <a:blipFill rotWithShape="0">
                <a:blip r:embed="rId6"/>
                <a:stretch>
                  <a:fillRect r="-1297674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4052089" y="4333225"/>
            <a:ext cx="79652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 smtClean="0">
                <a:cs typeface="B Nazanin" panose="00000400000000000000" pitchFamily="2" charset="-78"/>
              </a:rPr>
              <a:t>(2)</a:t>
            </a:r>
            <a:endParaRPr lang="fa-IR" sz="2000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0" name="TextBox 19"/>
              <p:cNvSpPr txBox="1"/>
              <p:nvPr/>
            </p:nvSpPr>
            <p:spPr>
              <a:xfrm>
                <a:off x="6066704" y="4803894"/>
                <a:ext cx="3239910" cy="147732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1">
                <a:spAutoFit/>
              </a:bodyPr>
              <a:lstStyle/>
              <a:p>
                <a:r>
                  <a:rPr lang="fa-IR" dirty="0" smtClean="0">
                    <a:cs typeface="B Nazanin" panose="00000400000000000000" pitchFamily="2" charset="-78"/>
                  </a:rPr>
                  <a:t>که درآن :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sub>
                    </m:sSub>
                  </m:oMath>
                </a14:m>
                <a:r>
                  <a:rPr lang="fa-IR" dirty="0" smtClean="0">
                    <a:cs typeface="B Nazanin" panose="00000400000000000000" pitchFamily="2" charset="-78"/>
                  </a:rPr>
                  <a:t>: ضخامت ورق میانقاب</a:t>
                </a:r>
              </a:p>
              <a:p>
                <a:r>
                  <a:rPr lang="en-US" dirty="0" smtClean="0">
                    <a:latin typeface="Times New Roman" panose="02020603050405020304" pitchFamily="18" charset="0"/>
                    <a:cs typeface="B Nazanin" panose="00000400000000000000" pitchFamily="2" charset="-78"/>
                  </a:rPr>
                  <a:t>h</a:t>
                </a:r>
                <a:r>
                  <a:rPr lang="fa-IR" dirty="0" smtClean="0">
                    <a:latin typeface="Times New Roman" panose="02020603050405020304" pitchFamily="18" charset="0"/>
                    <a:cs typeface="B Nazanin" panose="00000400000000000000" pitchFamily="2" charset="-78"/>
                  </a:rPr>
                  <a:t>: ارتفاع طبقه، </a:t>
                </a:r>
                <a:r>
                  <a:rPr lang="en-US" dirty="0" smtClean="0">
                    <a:latin typeface="Times New Roman" panose="02020603050405020304" pitchFamily="18" charset="0"/>
                    <a:cs typeface="B Nazanin" panose="00000400000000000000" pitchFamily="2" charset="-78"/>
                  </a:rPr>
                  <a:t>L</a:t>
                </a:r>
                <a:r>
                  <a:rPr lang="fa-IR" dirty="0" smtClean="0">
                    <a:latin typeface="Times New Roman" panose="02020603050405020304" pitchFamily="18" charset="0"/>
                    <a:cs typeface="B Nazanin" panose="00000400000000000000" pitchFamily="2" charset="-78"/>
                  </a:rPr>
                  <a:t> عرض دهانه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fa-IR" dirty="0" smtClean="0">
                    <a:cs typeface="B Nazanin" panose="00000400000000000000" pitchFamily="2" charset="-78"/>
                  </a:rPr>
                  <a:t>: مساحت معادل هر نوار</a:t>
                </a:r>
              </a:p>
              <a:p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fa-IR" dirty="0">
                    <a:cs typeface="B Nazanin" panose="00000400000000000000" pitchFamily="2" charset="-78"/>
                  </a:rPr>
                  <a:t>: </a:t>
                </a:r>
                <a:r>
                  <a:rPr lang="fa-IR" dirty="0" smtClean="0">
                    <a:cs typeface="B Nazanin" panose="00000400000000000000" pitchFamily="2" charset="-78"/>
                  </a:rPr>
                  <a:t>تعداد نوارهای کششی</a:t>
                </a:r>
                <a:endParaRPr lang="fa-IR" dirty="0">
                  <a:cs typeface="B Nazanin" panose="00000400000000000000" pitchFamily="2" charset="-78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6704" y="4803894"/>
                <a:ext cx="3239910" cy="1477328"/>
              </a:xfrm>
              <a:prstGeom prst="rect">
                <a:avLst/>
              </a:prstGeom>
              <a:blipFill rotWithShape="0">
                <a:blip r:embed="rId7"/>
                <a:stretch>
                  <a:fillRect t="-1653" r="-1692" b="-661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/>
          <p:cNvSpPr/>
          <p:nvPr/>
        </p:nvSpPr>
        <p:spPr>
          <a:xfrm>
            <a:off x="2148406" y="6365191"/>
            <a:ext cx="7300931" cy="3762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1-Thorburn</a:t>
            </a:r>
            <a:endParaRPr lang="fa-IR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2134435" y="6374995"/>
            <a:ext cx="730093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12515" y="6423134"/>
            <a:ext cx="170005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353" y="3568352"/>
            <a:ext cx="74012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latin typeface="Times New Roman" panose="02020603050405020304" pitchFamily="18" charset="0"/>
                <a:cs typeface="B Nazanin" panose="00000400000000000000" pitchFamily="2" charset="-78"/>
              </a:rPr>
              <a:t>سطح مقطع هر نوار مطابق رابطۀ ( 2) 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Timler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P.A. and Kulak, G.L., 1983 </a:t>
            </a:r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36436" y="586988"/>
            <a:ext cx="32657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/>
              <a:t>1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xmlns="" val="31904620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0" grpId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7217" y="1354656"/>
            <a:ext cx="8458200" cy="5167168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a-IR" sz="2400" b="1" i="1" dirty="0" smtClean="0">
                <a:solidFill>
                  <a:schemeClr val="accent2"/>
                </a:solidFill>
                <a:cs typeface="B Nazanin" panose="00000400000000000000" pitchFamily="2" charset="-78"/>
              </a:rPr>
              <a:t>موضوع:</a:t>
            </a:r>
            <a:endParaRPr lang="fa-IR" sz="2400" b="1" i="1" dirty="0" smtClean="0">
              <a:cs typeface="B Nazanin" panose="00000400000000000000" pitchFamily="2" charset="-78"/>
            </a:endParaRPr>
          </a:p>
          <a:p>
            <a:pPr algn="ctr"/>
            <a:r>
              <a:rPr lang="fa-IR" sz="22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رفتار دیوارهای برشی صفحه ای فولادی </a:t>
            </a:r>
            <a:r>
              <a:rPr lang="fa-IR" sz="2200" b="1" dirty="0">
                <a:solidFill>
                  <a:schemeClr val="tx1"/>
                </a:solidFill>
                <a:cs typeface="B Nazanin" panose="00000400000000000000" pitchFamily="2" charset="-78"/>
              </a:rPr>
              <a:t>به منظور طراحی لرزه </a:t>
            </a:r>
            <a:r>
              <a:rPr lang="fa-IR" sz="22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ای</a:t>
            </a:r>
            <a:r>
              <a:rPr lang="fa-IR" sz="22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2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ساختمان </a:t>
            </a:r>
            <a:r>
              <a:rPr lang="fa-IR" sz="2200" b="1" dirty="0">
                <a:solidFill>
                  <a:schemeClr val="tx1"/>
                </a:solidFill>
                <a:cs typeface="B Nazanin" panose="00000400000000000000" pitchFamily="2" charset="-78"/>
              </a:rPr>
              <a:t>های فولادی </a:t>
            </a:r>
          </a:p>
          <a:p>
            <a:pPr algn="ctr"/>
            <a:r>
              <a:rPr lang="en-US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(Behavior of Steel Plate Shear Walls for Seismic </a:t>
            </a:r>
            <a:r>
              <a:rPr lang="en-US" sz="16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Diesign</a:t>
            </a:r>
            <a:r>
              <a:rPr lang="en-US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Steel Buildings)</a:t>
            </a:r>
            <a:endParaRPr lang="fa-IR" sz="16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a-IR" b="1" dirty="0" smtClean="0">
              <a:solidFill>
                <a:schemeClr val="accent2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000" b="1" i="1" dirty="0" smtClean="0">
                <a:solidFill>
                  <a:schemeClr val="accent2"/>
                </a:solidFill>
                <a:cs typeface="B Nazanin" panose="00000400000000000000" pitchFamily="2" charset="-78"/>
              </a:rPr>
              <a:t>استاد ارجمند: </a:t>
            </a:r>
            <a:r>
              <a:rPr lang="fa-IR" b="1" i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جناب آقای دکتر مرتضی اسکندری قادی</a:t>
            </a:r>
          </a:p>
          <a:p>
            <a:pPr algn="ctr"/>
            <a:r>
              <a:rPr lang="en-US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Dr. M. </a:t>
            </a:r>
            <a:r>
              <a:rPr lang="en-US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Eskandari-Ghadi</a:t>
            </a:r>
            <a:endParaRPr lang="fa-IR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a-IR" sz="2000" b="1" i="1" dirty="0" smtClean="0">
                <a:solidFill>
                  <a:schemeClr val="accent2"/>
                </a:solidFill>
                <a:cs typeface="B Nazanin" panose="00000400000000000000" pitchFamily="2" charset="-78"/>
              </a:rPr>
              <a:t>دانشجو:</a:t>
            </a:r>
            <a:r>
              <a:rPr lang="en-US" sz="2000" b="1" i="1" dirty="0" smtClean="0">
                <a:solidFill>
                  <a:schemeClr val="accent2"/>
                </a:solidFill>
                <a:cs typeface="B Nazanin" panose="00000400000000000000" pitchFamily="2" charset="-78"/>
              </a:rPr>
              <a:t> </a:t>
            </a:r>
            <a:r>
              <a:rPr lang="fa-IR" b="1" i="1" dirty="0">
                <a:solidFill>
                  <a:schemeClr val="tx1"/>
                </a:solidFill>
                <a:cs typeface="B Nazanin" panose="00000400000000000000" pitchFamily="2" charset="-78"/>
              </a:rPr>
              <a:t>عارف </a:t>
            </a:r>
            <a:r>
              <a:rPr lang="fa-IR" b="1" i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سلیمی</a:t>
            </a:r>
          </a:p>
          <a:p>
            <a:pPr algn="ctr"/>
            <a:r>
              <a:rPr lang="fa-IR" sz="2000" b="1" i="1" dirty="0" smtClean="0">
                <a:solidFill>
                  <a:schemeClr val="accent2"/>
                </a:solidFill>
                <a:cs typeface="B Nazanin" panose="00000400000000000000" pitchFamily="2" charset="-78"/>
              </a:rPr>
              <a:t>شماره دانشجویی</a:t>
            </a:r>
            <a:r>
              <a:rPr lang="fa-IR" sz="2000" b="1" i="1" dirty="0" smtClean="0">
                <a:cs typeface="B Nazanin" panose="00000400000000000000" pitchFamily="2" charset="-78"/>
              </a:rPr>
              <a:t>: </a:t>
            </a:r>
            <a:r>
              <a:rPr lang="fa-IR" i="1" u="sng" dirty="0" smtClean="0">
                <a:solidFill>
                  <a:schemeClr val="tx1"/>
                </a:solidFill>
                <a:cs typeface="B Nazanin" panose="00000400000000000000" pitchFamily="2" charset="-78"/>
              </a:rPr>
              <a:t>93241115 </a:t>
            </a:r>
          </a:p>
          <a:p>
            <a:pPr algn="ctr"/>
            <a:endParaRPr lang="en-US" dirty="0">
              <a:cs typeface="B Nazanin" panose="00000400000000000000" pitchFamily="2" charset="-78"/>
            </a:endParaRPr>
          </a:p>
          <a:p>
            <a:pPr algn="ctr"/>
            <a:r>
              <a:rPr lang="fa-IR" sz="1400" i="1" dirty="0">
                <a:solidFill>
                  <a:schemeClr val="tx1"/>
                </a:solidFill>
                <a:cs typeface="B Nazanin" panose="00000400000000000000" pitchFamily="2" charset="-78"/>
              </a:rPr>
              <a:t>(دانشجوی کارشناسی </a:t>
            </a:r>
            <a:r>
              <a:rPr lang="fa-IR" sz="1400" i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ارشد- </a:t>
            </a:r>
            <a:r>
              <a:rPr lang="fa-IR" sz="1400" i="1" dirty="0">
                <a:solidFill>
                  <a:schemeClr val="tx1"/>
                </a:solidFill>
                <a:cs typeface="B Nazanin" panose="00000400000000000000" pitchFamily="2" charset="-78"/>
              </a:rPr>
              <a:t>ورودی مهر </a:t>
            </a:r>
            <a:r>
              <a:rPr lang="fa-IR" sz="1400" i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1393)</a:t>
            </a:r>
            <a:endParaRPr lang="en-US" sz="1400" i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1400" i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پاییز 1394</a:t>
            </a:r>
            <a:endParaRPr lang="fa-IR" sz="1400" i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98034" y="1"/>
            <a:ext cx="1793965" cy="685786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81924" y="174811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7216" y="4115699"/>
            <a:ext cx="1805983" cy="2406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1325" y="4115699"/>
            <a:ext cx="2054091" cy="2406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339634" y="3226526"/>
            <a:ext cx="7680960" cy="34877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44530" y="1767155"/>
            <a:ext cx="2743200" cy="49471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 Diagonal Corner Rectangle 3"/>
          <p:cNvSpPr/>
          <p:nvPr/>
        </p:nvSpPr>
        <p:spPr>
          <a:xfrm>
            <a:off x="937217" y="174811"/>
            <a:ext cx="8458200" cy="1075765"/>
          </a:xfrm>
          <a:prstGeom prst="round2DiagRect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 smtClean="0">
                <a:solidFill>
                  <a:schemeClr val="bg1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سمینار مهندسی عمران-گرایش سازه </a:t>
            </a:r>
            <a:endParaRPr lang="fa-IR" sz="3200" dirty="0">
              <a:solidFill>
                <a:schemeClr val="bg1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743199" y="6100354"/>
            <a:ext cx="4598126" cy="2612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762794" y="6113416"/>
            <a:ext cx="267135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1-Steel Plate Shear Wall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68835" y="1775782"/>
            <a:ext cx="35098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/>
              <a:t>1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xmlns="" val="8950727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56914" y="0"/>
            <a:ext cx="2835086" cy="6858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874058" y="0"/>
            <a:ext cx="2514601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6602506" y="0"/>
            <a:ext cx="2747681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" name="Rounded Rectangle 7"/>
          <p:cNvSpPr/>
          <p:nvPr/>
        </p:nvSpPr>
        <p:spPr>
          <a:xfrm>
            <a:off x="3372485" y="1"/>
            <a:ext cx="3213847" cy="6857999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Flowchart: Connector 8"/>
          <p:cNvSpPr/>
          <p:nvPr/>
        </p:nvSpPr>
        <p:spPr>
          <a:xfrm>
            <a:off x="3015729" y="1290917"/>
            <a:ext cx="3959707" cy="3980329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4800" dirty="0">
              <a:solidFill>
                <a:schemeClr val="tx1"/>
              </a:solidFill>
            </a:endParaRPr>
          </a:p>
        </p:txBody>
      </p:sp>
      <p:sp>
        <p:nvSpPr>
          <p:cNvPr id="10" name="Flowchart: Connector 9"/>
          <p:cNvSpPr/>
          <p:nvPr/>
        </p:nvSpPr>
        <p:spPr>
          <a:xfrm>
            <a:off x="3171265" y="1418663"/>
            <a:ext cx="3671047" cy="3724835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4400" b="1" dirty="0" smtClean="0">
                <a:solidFill>
                  <a:srgbClr val="0070C0"/>
                </a:solidFill>
                <a:latin typeface="IranNastaliq" panose="02020505000000020003" pitchFamily="18" charset="0"/>
                <a:cs typeface="B Nazanin" panose="00000400000000000000" pitchFamily="2" charset="-78"/>
              </a:rPr>
              <a:t>بخش دوم</a:t>
            </a:r>
          </a:p>
          <a:p>
            <a:pPr algn="ctr"/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به کار گیری از سیستم      دیوار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برشی </a:t>
            </a: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فولادی</a:t>
            </a:r>
          </a:p>
          <a:p>
            <a:pPr algn="ctr"/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در سازه ها</a:t>
            </a:r>
            <a:endParaRPr lang="fa-IR" sz="4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Donut 10"/>
          <p:cNvSpPr/>
          <p:nvPr/>
        </p:nvSpPr>
        <p:spPr>
          <a:xfrm>
            <a:off x="3160059" y="1418662"/>
            <a:ext cx="3671047" cy="3724836"/>
          </a:xfrm>
          <a:prstGeom prst="donut">
            <a:avLst>
              <a:gd name="adj" fmla="val 24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53688" y="81025"/>
            <a:ext cx="863265" cy="1163169"/>
          </a:xfrm>
          <a:prstGeom prst="rect">
            <a:avLst/>
          </a:prstGeom>
          <a:blipFill dpi="0" rotWithShape="1"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3628838" y="3145607"/>
            <a:ext cx="26543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16256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thruBlk="1"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261853" y="511019"/>
            <a:ext cx="9173513" cy="58475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rmAutofit/>
          </a:bodyPr>
          <a:lstStyle/>
          <a:p>
            <a:pPr marL="100013" indent="-14288">
              <a:lnSpc>
                <a:spcPct val="150000"/>
              </a:lnSpc>
              <a:buNone/>
            </a:pPr>
            <a:r>
              <a:rPr lang="fa-IR" sz="22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  </a:t>
            </a:r>
          </a:p>
        </p:txBody>
      </p:sp>
      <p:sp>
        <p:nvSpPr>
          <p:cNvPr id="14" name="Round Diagonal Corner Rectangle 13"/>
          <p:cNvSpPr/>
          <p:nvPr/>
        </p:nvSpPr>
        <p:spPr>
          <a:xfrm>
            <a:off x="4985808" y="94253"/>
            <a:ext cx="4449558" cy="416766"/>
          </a:xfrm>
          <a:prstGeom prst="round2Diag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استفاده </a:t>
            </a:r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از دیوار برشی </a:t>
            </a:r>
            <a:r>
              <a:rPr lang="fa-IR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فولادی در ژاپن</a:t>
            </a:r>
            <a:endParaRPr lang="fa-IR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022" y="710068"/>
            <a:ext cx="3800676" cy="506335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85808" y="2637075"/>
            <a:ext cx="4207401" cy="285540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Left Arrow 17"/>
          <p:cNvSpPr/>
          <p:nvPr/>
        </p:nvSpPr>
        <p:spPr>
          <a:xfrm>
            <a:off x="4442868" y="1085850"/>
            <a:ext cx="4750342" cy="12572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300000"/>
              </a:lnSpc>
            </a:pPr>
            <a:r>
              <a:rPr lang="fa-IR" b="1" dirty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ساختمان 20 طبقه </a:t>
            </a:r>
            <a:r>
              <a:rPr lang="fa-IR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اداری نیپون </a:t>
            </a:r>
            <a:r>
              <a:rPr lang="fa-IR" b="1" dirty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استیل در توکیو(1970)</a:t>
            </a:r>
          </a:p>
          <a:p>
            <a:pPr algn="ctr">
              <a:lnSpc>
                <a:spcPct val="150000"/>
              </a:lnSpc>
            </a:pPr>
            <a:endParaRPr lang="fa-IR" dirty="0"/>
          </a:p>
        </p:txBody>
      </p:sp>
      <p:sp>
        <p:nvSpPr>
          <p:cNvPr id="19" name="TextBox 18"/>
          <p:cNvSpPr txBox="1"/>
          <p:nvPr/>
        </p:nvSpPr>
        <p:spPr>
          <a:xfrm>
            <a:off x="654221" y="5859124"/>
            <a:ext cx="3396278" cy="461665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ساختمان</a:t>
            </a:r>
            <a:r>
              <a:rPr lang="fa-I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Nippon Steel</a:t>
            </a:r>
            <a:r>
              <a:rPr lang="fa-I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a-IR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43584" y="5540309"/>
            <a:ext cx="2815472" cy="769441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پلان ساختمان</a:t>
            </a:r>
            <a:r>
              <a:rPr lang="fa-IR" sz="2400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نیپون استیل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Nippon 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Steel, 1980]</a:t>
            </a:r>
            <a:endParaRPr lang="fa-IR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91296" y="5483157"/>
            <a:ext cx="2601108" cy="888705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دیوار برشی با ورق جان سخت شده در </a:t>
            </a:r>
            <a:r>
              <a:rPr lang="fa-IR" dirty="0" smtClean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ساختمان</a:t>
            </a:r>
            <a:r>
              <a:rPr lang="fa-IR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Nippon Steel</a:t>
            </a:r>
            <a:r>
              <a:rPr lang="fa-I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2022" y="6423134"/>
            <a:ext cx="166054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Content Placeholder 4"/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94678" y="3314699"/>
            <a:ext cx="2597726" cy="205161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4713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261853" y="106398"/>
            <a:ext cx="9173513" cy="63000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rmAutofit/>
          </a:bodyPr>
          <a:lstStyle/>
          <a:p>
            <a:pPr marL="100013" indent="-14288">
              <a:lnSpc>
                <a:spcPct val="150000"/>
              </a:lnSpc>
              <a:buNone/>
            </a:pPr>
            <a:r>
              <a:rPr lang="fa-IR" sz="20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8" name="Left Arrow 7"/>
          <p:cNvSpPr/>
          <p:nvPr/>
        </p:nvSpPr>
        <p:spPr>
          <a:xfrm>
            <a:off x="4526356" y="200694"/>
            <a:ext cx="4750342" cy="12572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300000"/>
              </a:lnSpc>
            </a:pPr>
            <a:r>
              <a:rPr lang="fa-IR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ساختمان اداری 35 </a:t>
            </a:r>
            <a:r>
              <a:rPr lang="fa-IR" sz="2000" b="1" dirty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طبقه </a:t>
            </a:r>
            <a:r>
              <a:rPr lang="fa-IR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سیتی هال کوبه (1988)</a:t>
            </a:r>
            <a:endParaRPr lang="fa-IR" sz="2000" b="1" dirty="0">
              <a:solidFill>
                <a:schemeClr val="tx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endParaRPr lang="fa-IR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892" y="200693"/>
            <a:ext cx="3249708" cy="556322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70020" y="2314577"/>
            <a:ext cx="2494645" cy="335733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354173" y="5859124"/>
            <a:ext cx="3396278" cy="461665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ساختمان</a:t>
            </a:r>
            <a:r>
              <a:rPr lang="fa-I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سیتی هال کوبه</a:t>
            </a:r>
            <a:endParaRPr lang="fa-IR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06900" y="5864838"/>
            <a:ext cx="4590398" cy="461665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پلان ساختمان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[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Astaneh-Asl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A., 2001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]</a:t>
            </a:r>
            <a:endParaRPr lang="fa-IR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622425" y="5705213"/>
            <a:ext cx="2420279" cy="707886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وضعیت کمانش صفحه دیوار      در طبقه 26 </a:t>
            </a:r>
            <a:endParaRPr lang="fa-IR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48406" y="6365191"/>
            <a:ext cx="7300931" cy="3762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1-Kobe City Hall</a:t>
            </a:r>
            <a:endParaRPr lang="fa-IR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134435" y="6374995"/>
            <a:ext cx="730093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188000" y="429232"/>
            <a:ext cx="5969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latin typeface="Times New Roman" panose="02020603050405020304" pitchFamily="18" charset="0"/>
                <a:cs typeface="B Nazanin" panose="00000400000000000000" pitchFamily="2" charset="-78"/>
              </a:rPr>
              <a:t>1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72963" y="2741751"/>
            <a:ext cx="5303735" cy="296346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407892" y="6423134"/>
            <a:ext cx="170467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79501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4" grpId="0" animBg="1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261853" y="558941"/>
            <a:ext cx="9173513" cy="58475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rmAutofit/>
          </a:bodyPr>
          <a:lstStyle/>
          <a:p>
            <a:pPr marL="100013" indent="-14288">
              <a:lnSpc>
                <a:spcPct val="150000"/>
              </a:lnSpc>
              <a:buNone/>
            </a:pPr>
            <a:r>
              <a:rPr lang="fa-IR" sz="22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  </a:t>
            </a:r>
          </a:p>
        </p:txBody>
      </p:sp>
      <p:sp>
        <p:nvSpPr>
          <p:cNvPr id="7" name="Round Diagonal Corner Rectangle 6"/>
          <p:cNvSpPr/>
          <p:nvPr/>
        </p:nvSpPr>
        <p:spPr>
          <a:xfrm>
            <a:off x="4957762" y="94253"/>
            <a:ext cx="4477603" cy="416766"/>
          </a:xfrm>
          <a:prstGeom prst="round2Diag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استفاده </a:t>
            </a:r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از دیوار برشی </a:t>
            </a:r>
            <a:r>
              <a:rPr lang="fa-IR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فولادی در آمریکا</a:t>
            </a:r>
            <a:endParaRPr lang="fa-IR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Left Arrow 9"/>
          <p:cNvSpPr/>
          <p:nvPr/>
        </p:nvSpPr>
        <p:spPr>
          <a:xfrm>
            <a:off x="3492500" y="728190"/>
            <a:ext cx="5834998" cy="12572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300000"/>
              </a:lnSpc>
            </a:pPr>
            <a:r>
              <a:rPr lang="fa-IR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ساختمان دادگستری 22 طبقه در سیاتل، واشنگتن(1998)</a:t>
            </a:r>
            <a:endParaRPr lang="fa-IR" sz="2000" b="1" dirty="0">
              <a:solidFill>
                <a:schemeClr val="tx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endParaRPr lang="fa-IR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37918" y="3492499"/>
            <a:ext cx="2518977" cy="176704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1" y="728190"/>
            <a:ext cx="2695951" cy="512651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3963" y="2008008"/>
            <a:ext cx="4485113" cy="380383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9622425" y="5375013"/>
            <a:ext cx="2420279" cy="1015663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pPr algn="ctr"/>
            <a:r>
              <a:rPr lang="fa-IR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هستۀ دیوار برشی فولادی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Sabelli,S.E.R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Bruneau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M., 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2006]</a:t>
            </a:r>
            <a:endParaRPr lang="fa-IR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4173" y="5859124"/>
            <a:ext cx="3396278" cy="461665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دادگستری 22 طبقه در سیاتل</a:t>
            </a:r>
            <a:endParaRPr lang="fa-IR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21200" y="5854700"/>
            <a:ext cx="3942698" cy="461665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نمونه ای از مدل سازی اسکلت ساختمان</a:t>
            </a:r>
            <a:endParaRPr lang="fa-IR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9201" y="6423134"/>
            <a:ext cx="158337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5057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261853" y="106398"/>
            <a:ext cx="9173513" cy="62587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rmAutofit/>
          </a:bodyPr>
          <a:lstStyle/>
          <a:p>
            <a:pPr marL="100013" indent="-14288">
              <a:lnSpc>
                <a:spcPct val="150000"/>
              </a:lnSpc>
              <a:buNone/>
            </a:pPr>
            <a:r>
              <a:rPr lang="fa-IR" sz="20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12" name="Down Arrow Callout 11"/>
          <p:cNvSpPr/>
          <p:nvPr/>
        </p:nvSpPr>
        <p:spPr>
          <a:xfrm>
            <a:off x="2043274" y="214313"/>
            <a:ext cx="3900317" cy="921351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برج کنترل ترافیک هوایی آمریکا</a:t>
            </a:r>
            <a:endParaRPr lang="fa-IR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71557" y="5736927"/>
            <a:ext cx="7770701" cy="400110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r>
              <a:rPr lang="fa-IR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نمای شماتیک برج کنترل ترافیک هوایی در آمریکا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Sabelli,S.E.R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Bruneau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M., 2006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4497" y="6423134"/>
            <a:ext cx="160807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6012" y="1229116"/>
            <a:ext cx="5958689" cy="447884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7050429" y="4000500"/>
            <a:ext cx="2322175" cy="12003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a</a:t>
            </a:r>
            <a:r>
              <a:rPr lang="fa-IR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 : نما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b</a:t>
            </a:r>
            <a:r>
              <a:rPr lang="fa-IR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fa-IR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شکل تغییر شکل یافته</a:t>
            </a:r>
            <a:endParaRPr lang="fa-IR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c</a:t>
            </a:r>
            <a:r>
              <a:rPr lang="fa-IR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fa-IR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منحنی های همتراز  تنش مؤثر از تحلیل اجزا محدود</a:t>
            </a:r>
            <a:endParaRPr lang="fa-IR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50414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56914" y="0"/>
            <a:ext cx="2835086" cy="6858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874058" y="0"/>
            <a:ext cx="2514601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6602506" y="0"/>
            <a:ext cx="2747681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" name="Rounded Rectangle 7"/>
          <p:cNvSpPr/>
          <p:nvPr/>
        </p:nvSpPr>
        <p:spPr>
          <a:xfrm>
            <a:off x="3372485" y="1"/>
            <a:ext cx="3213847" cy="6857999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Flowchart: Connector 8"/>
          <p:cNvSpPr/>
          <p:nvPr/>
        </p:nvSpPr>
        <p:spPr>
          <a:xfrm>
            <a:off x="3015729" y="1290917"/>
            <a:ext cx="3959707" cy="3980329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4800" dirty="0">
              <a:solidFill>
                <a:schemeClr val="tx1"/>
              </a:solidFill>
            </a:endParaRPr>
          </a:p>
        </p:txBody>
      </p:sp>
      <p:sp>
        <p:nvSpPr>
          <p:cNvPr id="10" name="Flowchart: Connector 9"/>
          <p:cNvSpPr/>
          <p:nvPr/>
        </p:nvSpPr>
        <p:spPr>
          <a:xfrm>
            <a:off x="3171265" y="1418663"/>
            <a:ext cx="3671047" cy="3724835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4400" b="1" dirty="0" smtClean="0">
                <a:solidFill>
                  <a:srgbClr val="0070C0"/>
                </a:solidFill>
                <a:latin typeface="IranNastaliq" panose="02020505000000020003" pitchFamily="18" charset="0"/>
                <a:cs typeface="B Nazanin" panose="00000400000000000000" pitchFamily="2" charset="-78"/>
              </a:rPr>
              <a:t>بخش سوم</a:t>
            </a:r>
          </a:p>
          <a:p>
            <a:pPr algn="ctr"/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نتیجه گیری، منابع ومراجع</a:t>
            </a:r>
          </a:p>
          <a:p>
            <a:pPr algn="ctr"/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تقدیر و تشکر</a:t>
            </a:r>
            <a:endParaRPr lang="fa-IR" sz="4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Donut 10"/>
          <p:cNvSpPr/>
          <p:nvPr/>
        </p:nvSpPr>
        <p:spPr>
          <a:xfrm>
            <a:off x="3160059" y="1418662"/>
            <a:ext cx="3671047" cy="3724836"/>
          </a:xfrm>
          <a:prstGeom prst="donut">
            <a:avLst>
              <a:gd name="adj" fmla="val 24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53688" y="81025"/>
            <a:ext cx="863265" cy="1163169"/>
          </a:xfrm>
          <a:prstGeom prst="rect">
            <a:avLst/>
          </a:prstGeom>
          <a:blipFill dpi="0" rotWithShape="1"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3685990" y="3277874"/>
            <a:ext cx="26543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86342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thruBlk="1"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261853" y="558941"/>
            <a:ext cx="9173513" cy="58475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marL="542925" indent="-457200">
              <a:lnSpc>
                <a:spcPct val="150000"/>
              </a:lnSpc>
              <a:buClr>
                <a:srgbClr val="FF0000"/>
              </a:buClr>
              <a:buFont typeface="+mj-lt"/>
              <a:buAutoNum type="arabicParenR"/>
            </a:pPr>
            <a:r>
              <a:rPr lang="fa-IR" sz="27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مقاومت مناسب دیوار برشی فولادی بدلیل بوجود آمدن میدان کشش قطری</a:t>
            </a:r>
          </a:p>
          <a:p>
            <a:pPr marL="542925" indent="-457200">
              <a:lnSpc>
                <a:spcPct val="150000"/>
              </a:lnSpc>
              <a:buClr>
                <a:srgbClr val="FF0000"/>
              </a:buClr>
              <a:buFont typeface="+mj-lt"/>
              <a:buAutoNum type="arabicParenR"/>
            </a:pPr>
            <a:r>
              <a:rPr lang="fa-IR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داشتن حلقه های هیسترزیس پایدار، جذب و استهلاک انرژی مناسب</a:t>
            </a:r>
          </a:p>
          <a:p>
            <a:pPr marL="542925" indent="-457200">
              <a:lnSpc>
                <a:spcPct val="150000"/>
              </a:lnSpc>
              <a:buClr>
                <a:srgbClr val="FF0000"/>
              </a:buClr>
              <a:buFont typeface="+mj-lt"/>
              <a:buAutoNum type="arabicParenR"/>
            </a:pPr>
            <a:r>
              <a:rPr lang="fa-IR" sz="27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کاهش بار مرده ساختمان و متعاقبا کاهش بارهای جانبی وارده به سازه در مقایسه با دیوار برشی بتنی</a:t>
            </a:r>
          </a:p>
          <a:p>
            <a:pPr marL="542925" indent="-457200">
              <a:lnSpc>
                <a:spcPct val="150000"/>
              </a:lnSpc>
              <a:buClr>
                <a:srgbClr val="FF0000"/>
              </a:buClr>
              <a:buFont typeface="+mj-lt"/>
              <a:buAutoNum type="arabicParenR"/>
            </a:pPr>
            <a:r>
              <a:rPr lang="fa-IR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سهولت و سرعت اجرای بالا و نتیجۀ آن کاهش هزینه های ساخت</a:t>
            </a:r>
          </a:p>
          <a:p>
            <a:pPr marL="542925" indent="-457200">
              <a:lnSpc>
                <a:spcPct val="150000"/>
              </a:lnSpc>
              <a:buClr>
                <a:srgbClr val="FF0000"/>
              </a:buClr>
              <a:buFont typeface="+mj-lt"/>
              <a:buAutoNum type="arabicParenR"/>
            </a:pPr>
            <a:r>
              <a:rPr lang="fa-IR" sz="27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شکل پذیر بودن دیوار برشی مرکب نسبت به دیوار برشی فولادی</a:t>
            </a:r>
          </a:p>
          <a:p>
            <a:pPr marL="542925" indent="-457200">
              <a:lnSpc>
                <a:spcPct val="150000"/>
              </a:lnSpc>
              <a:buClr>
                <a:srgbClr val="FF0000"/>
              </a:buClr>
              <a:buFont typeface="+mj-lt"/>
              <a:buAutoNum type="arabicParenR"/>
            </a:pPr>
            <a:r>
              <a:rPr lang="fa-IR" sz="2700" dirty="0">
                <a:solidFill>
                  <a:srgbClr val="00206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بزرگتر بودن ضریب رفتار دیوار </a:t>
            </a:r>
            <a:r>
              <a:rPr lang="fa-IR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برشی فولادی (5/98) نسبت به دیوار برشی مرکب (5/81)</a:t>
            </a:r>
          </a:p>
          <a:p>
            <a:pPr marL="542925" indent="-457200">
              <a:lnSpc>
                <a:spcPct val="150000"/>
              </a:lnSpc>
              <a:buClr>
                <a:srgbClr val="FF0000"/>
              </a:buClr>
              <a:buFont typeface="+mj-lt"/>
              <a:buAutoNum type="arabicParenR"/>
            </a:pPr>
            <a:r>
              <a:rPr lang="fa-IR" sz="27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نقطۀ ضعف اصلی دیوار برشی فولادی ، کم بودن ضخامت ورق در برابر آتش</a:t>
            </a:r>
          </a:p>
          <a:p>
            <a:pPr marL="542925" indent="-457200">
              <a:lnSpc>
                <a:spcPct val="150000"/>
              </a:lnSpc>
              <a:buClr>
                <a:srgbClr val="FF0000"/>
              </a:buClr>
              <a:buFont typeface="+mj-lt"/>
              <a:buAutoNum type="arabicParenR"/>
            </a:pPr>
            <a:endParaRPr lang="fa-IR" sz="2200" dirty="0" smtClean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542925" indent="-457200">
              <a:lnSpc>
                <a:spcPct val="150000"/>
              </a:lnSpc>
              <a:buClr>
                <a:srgbClr val="FF0000"/>
              </a:buClr>
              <a:buFont typeface="+mj-lt"/>
              <a:buAutoNum type="arabicParenR"/>
            </a:pPr>
            <a:endParaRPr lang="fa-IR" sz="2200" dirty="0" smtClean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7" name="Round Diagonal Corner Rectangle 6"/>
          <p:cNvSpPr/>
          <p:nvPr/>
        </p:nvSpPr>
        <p:spPr>
          <a:xfrm>
            <a:off x="4985808" y="94253"/>
            <a:ext cx="4449558" cy="416766"/>
          </a:xfrm>
          <a:prstGeom prst="round2Diag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نتیجه گیری</a:t>
            </a:r>
            <a:endParaRPr lang="fa-IR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7598" y="6423134"/>
            <a:ext cx="157497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8992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sp>
        <p:nvSpPr>
          <p:cNvPr id="7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261853" y="558941"/>
            <a:ext cx="9173513" cy="58475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Autofit/>
          </a:bodyPr>
          <a:lstStyle/>
          <a:p>
            <a:pPr marL="100013" indent="-14288" algn="l">
              <a:lnSpc>
                <a:spcPct val="150000"/>
              </a:lnSpc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Timler, P.A. and Kulak, G.L.,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“Experimental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Steel Plate Shear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Walls.”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Structural Engineering Report No. 114, Department of Civil Engineering, University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Alberta, Edmonton, Alberta, Canada (1983).</a:t>
            </a:r>
            <a:endParaRPr lang="fa-IR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0013" indent="-14288" algn="l">
              <a:lnSpc>
                <a:spcPct val="150000"/>
              </a:lnSpc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AISC,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Steel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Plate Shear Wall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Design Guide20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Printing American Institute of Steel Construction Inc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Chicago (2007).</a:t>
            </a:r>
            <a:endParaRPr lang="fa-IR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0013" indent="-14288" algn="l">
              <a:lnSpc>
                <a:spcPct val="150000"/>
              </a:lnSpc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3-Astaneh-Asl, A., “Seismic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Behaviour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Design of Steel Shear Walls.” Steel TIPS Report, Structural Steel Educational Council, July, Moraga,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Calif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(2001).</a:t>
            </a:r>
          </a:p>
          <a:p>
            <a:pPr marL="100013" indent="-14288" algn="l">
              <a:lnSpc>
                <a:spcPct val="150000"/>
              </a:lnSpc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4-Tromposch, E.W., Kulak, G.L., “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Cyclci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Static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Behaviour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Thin Panel Steel Plate Shear Walls.”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Stuctural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Engineering Report No. 145, Department of Civil Engineering, University of Alberta, Edmonton, Canada (1987).</a:t>
            </a:r>
          </a:p>
          <a:p>
            <a:pPr marL="100013" indent="-14288" algn="l">
              <a:lnSpc>
                <a:spcPct val="150000"/>
              </a:lnSpc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5-Thorburn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L.J., Kulak, G.L., and Montgomery, C.J., “Analysis of steel plate shear walls” Structural Engineering Report No. 107, Department of Civil Engineering, University of Alberta, Edmonton, Canada (1987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ound Diagonal Corner Rectangle 7"/>
          <p:cNvSpPr/>
          <p:nvPr/>
        </p:nvSpPr>
        <p:spPr>
          <a:xfrm>
            <a:off x="4985808" y="94253"/>
            <a:ext cx="4449558" cy="416766"/>
          </a:xfrm>
          <a:prstGeom prst="round2Diag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8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منابع و مراجع</a:t>
            </a:r>
            <a:endParaRPr lang="fa-IR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9"/>
          <p:cNvSpPr/>
          <p:nvPr/>
        </p:nvSpPr>
        <p:spPr>
          <a:xfrm>
            <a:off x="496364" y="3552578"/>
            <a:ext cx="87044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68778" y="511803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7598" y="6423134"/>
            <a:ext cx="157497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4330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261853" y="106398"/>
            <a:ext cx="9173513" cy="63000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6-Sabelli,S.E.R,Bruneau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“Steel Plate Shear Wall”  AISC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DesignGuide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20, (2006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 algn="l"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7-Nippon Steel Building at Renewal of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Tokiwabashi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District, Private Correspondence With CIS (1980).</a:t>
            </a:r>
          </a:p>
          <a:p>
            <a:pPr marL="0" indent="0" algn="l"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8-Basler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K. “Strength of Plat Girders in Shear”, Journal of the Structural Division, ASCE, V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87, No. ST7 . Oct (1961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 algn="l"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9-Uang,C.M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“ Establishing R(or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Rw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and Cd Factors for Building Seismic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Provisions,”J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of Structural engineering, Vol.117,No.1.PP.19-28,(1991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 algn="l"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10-ATC, “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Guildines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Seismic Testing of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Technoligy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Council, Report 24, (1992).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dirty="0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11- اقبالیان</a:t>
            </a:r>
            <a:r>
              <a:rPr lang="fa-IR" dirty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، مرات.، عابدی</a:t>
            </a:r>
            <a:r>
              <a:rPr lang="fa-IR" dirty="0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، کریم،” </a:t>
            </a:r>
            <a:r>
              <a:rPr lang="fa-IR" dirty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بررسی رفتار خرابی دیوارهای برشی فولادی بدون سخت کننده تحت اثر بارهای قائم و جانبی در سازه های بلند“ پنجمین کنفرانس بین المللی زلزله شناسی و مهندسی زلزله، </a:t>
            </a:r>
            <a:r>
              <a:rPr lang="fa-IR" dirty="0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1386.</a:t>
            </a:r>
            <a:endParaRPr lang="fa-IR" dirty="0">
              <a:solidFill>
                <a:schemeClr val="tx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dirty="0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12- هادی </a:t>
            </a:r>
            <a:r>
              <a:rPr lang="fa-IR" dirty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پور،سعید.، </a:t>
            </a:r>
            <a:r>
              <a:rPr lang="fa-IR" dirty="0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رزاقی</a:t>
            </a:r>
            <a:r>
              <a:rPr lang="fa-IR" dirty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، جواد،”بررسی و مقایسه ظرفیت باربری و رفتار شکل پذیری دیوارهای برشی فولادی و </a:t>
            </a:r>
            <a:r>
              <a:rPr lang="fa-IR" dirty="0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مرکب (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c-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spw</a:t>
            </a:r>
            <a:r>
              <a:rPr lang="fa-IR" dirty="0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)“</a:t>
            </a:r>
            <a:r>
              <a:rPr lang="fa-IR" dirty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پنجمین کنفرانس بین المللی زلزله شناسی و مهندسی زلزله، </a:t>
            </a:r>
            <a:r>
              <a:rPr lang="fa-IR" dirty="0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1386.</a:t>
            </a:r>
          </a:p>
          <a:p>
            <a:pPr marL="0" indent="0">
              <a:buNone/>
            </a:pPr>
            <a:r>
              <a:rPr lang="fa-IR" dirty="0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13- حسین لواسانی، سید حسین- پروینی، مهدی،” اصول و مبانی طراحی دیوارهای برشی فولادی“، انتشارات ادیبان روز، 1393.</a:t>
            </a:r>
          </a:p>
          <a:p>
            <a:pPr marL="0" indent="0">
              <a:buNone/>
            </a:pPr>
            <a:r>
              <a:rPr lang="fa-IR" dirty="0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14- صبوری، سعید.، اسعد سجادی، سید رامین،”</a:t>
            </a: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بررسی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آزمایشگاهی ضریب رفتار و  جذب انرژی دیوارهای برشی فولادی شکل پذیر  با سخت کننده و بدون سخت </a:t>
            </a: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کننده“ نشریه علمی و پژوهشی سازه و فولاد، سال چارم، شمارۀ سوم، 1387.</a:t>
            </a:r>
            <a:endParaRPr lang="fa-IR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dirty="0" smtClean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15- واثقی امیری، جواد.، محمد پور نیک بین، ایمان، ”رفتار لرزه ای و طراحی دیوارهای برشی فولادی“، انتشارات علوم رایانه، 1389.</a:t>
            </a:r>
            <a:endParaRPr lang="fa-IR" dirty="0">
              <a:solidFill>
                <a:schemeClr val="tx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37598" y="6423134"/>
            <a:ext cx="157497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1466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7598" y="6423134"/>
            <a:ext cx="157497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5210" y="101586"/>
            <a:ext cx="10034205" cy="632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7439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thruBlk="1"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6609" y="174811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98034" y="1"/>
            <a:ext cx="1793965" cy="685786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Content Placeholder 16"/>
          <p:cNvSpPr txBox="1">
            <a:spLocks/>
          </p:cNvSpPr>
          <p:nvPr/>
        </p:nvSpPr>
        <p:spPr>
          <a:xfrm>
            <a:off x="140973" y="174811"/>
            <a:ext cx="9216387" cy="658571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vert="horz" lIns="91440" tIns="45720" rIns="91440" bIns="45720" rtlCol="0">
            <a:norm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a-IR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29936" y="3669106"/>
            <a:ext cx="1465626" cy="95410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1">
            <a:spAutoFit/>
          </a:bodyPr>
          <a:lstStyle/>
          <a:p>
            <a:r>
              <a:rPr lang="fa-IR" sz="2800" dirty="0" smtClean="0">
                <a:cs typeface="B Nazanin" panose="00000400000000000000" pitchFamily="2" charset="-78"/>
              </a:rPr>
              <a:t>ساختار کلی ارائه مطالب</a:t>
            </a:r>
            <a:endParaRPr lang="fa-IR" sz="2800" dirty="0"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75200" y="5911102"/>
            <a:ext cx="1641115" cy="40011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1">
            <a:spAutoFit/>
          </a:bodyPr>
          <a:lstStyle/>
          <a:p>
            <a:r>
              <a:rPr lang="fa-IR" sz="2000" dirty="0" smtClean="0">
                <a:cs typeface="B Nazanin" panose="00000400000000000000" pitchFamily="2" charset="-78"/>
              </a:rPr>
              <a:t>بخش سوم</a:t>
            </a:r>
            <a:endParaRPr lang="fa-IR" sz="2000" dirty="0"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75200" y="4002740"/>
            <a:ext cx="1654355" cy="163121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1">
            <a:spAutoFit/>
          </a:bodyPr>
          <a:lstStyle/>
          <a:p>
            <a:r>
              <a:rPr lang="fa-IR" sz="2000" dirty="0" smtClean="0">
                <a:cs typeface="B Nazanin" panose="00000400000000000000" pitchFamily="2" charset="-78"/>
              </a:rPr>
              <a:t>بخش دوم: </a:t>
            </a:r>
            <a:r>
              <a:rPr lang="fa-IR" sz="2000" dirty="0">
                <a:cs typeface="B Nazanin" panose="00000400000000000000" pitchFamily="2" charset="-78"/>
              </a:rPr>
              <a:t>تاریخچه مختصری از استفادۀ دیوار برشی فولادی در سازه </a:t>
            </a:r>
            <a:r>
              <a:rPr lang="fa-IR" sz="2000" dirty="0" smtClean="0">
                <a:cs typeface="B Nazanin" panose="00000400000000000000" pitchFamily="2" charset="-78"/>
              </a:rPr>
              <a:t>ها</a:t>
            </a:r>
            <a:endParaRPr lang="fa-IR" sz="2000" dirty="0"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75200" y="1355833"/>
            <a:ext cx="1641115" cy="132343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1">
            <a:spAutoFit/>
          </a:bodyPr>
          <a:lstStyle/>
          <a:p>
            <a:r>
              <a:rPr lang="fa-IR" sz="2000" dirty="0" smtClean="0">
                <a:cs typeface="B Nazanin" panose="00000400000000000000" pitchFamily="2" charset="-78"/>
              </a:rPr>
              <a:t>بخش اول: مفاهیمی مرتبط </a:t>
            </a:r>
            <a:r>
              <a:rPr lang="fa-IR" sz="2000" dirty="0">
                <a:cs typeface="B Nazanin" panose="00000400000000000000" pitchFamily="2" charset="-78"/>
              </a:rPr>
              <a:t>با دیوارهای برشی </a:t>
            </a:r>
            <a:r>
              <a:rPr lang="fa-IR" sz="2000" dirty="0" smtClean="0">
                <a:cs typeface="B Nazanin" panose="00000400000000000000" pitchFamily="2" charset="-78"/>
              </a:rPr>
              <a:t>فولادی</a:t>
            </a:r>
            <a:endParaRPr lang="fa-IR" sz="2000" dirty="0">
              <a:cs typeface="B Nazanin" panose="00000400000000000000" pitchFamily="2" charset="-78"/>
            </a:endParaRPr>
          </a:p>
        </p:txBody>
      </p:sp>
      <p:sp>
        <p:nvSpPr>
          <p:cNvPr id="16" name="Right Bracket 15"/>
          <p:cNvSpPr/>
          <p:nvPr/>
        </p:nvSpPr>
        <p:spPr>
          <a:xfrm>
            <a:off x="6416315" y="2171699"/>
            <a:ext cx="283835" cy="3944791"/>
          </a:xfrm>
          <a:prstGeom prst="rightBracket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 sz="1600"/>
          </a:p>
        </p:txBody>
      </p:sp>
      <p:sp>
        <p:nvSpPr>
          <p:cNvPr id="17" name="Left Arrow 16"/>
          <p:cNvSpPr/>
          <p:nvPr/>
        </p:nvSpPr>
        <p:spPr>
          <a:xfrm>
            <a:off x="6786214" y="3838529"/>
            <a:ext cx="967522" cy="564791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1600"/>
          </a:p>
        </p:txBody>
      </p:sp>
      <p:sp>
        <p:nvSpPr>
          <p:cNvPr id="24" name="TextBox 23"/>
          <p:cNvSpPr txBox="1"/>
          <p:nvPr/>
        </p:nvSpPr>
        <p:spPr>
          <a:xfrm>
            <a:off x="362857" y="1640754"/>
            <a:ext cx="3631678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1">
            <a:sp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مقایسه نمودار هیسترزیس دیوار برشی سخت نشده با دیوار برشی سخت شده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8342" y="2382102"/>
            <a:ext cx="3631678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1">
            <a:sp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رفتار دیوار برشی فولادی در سازه های بلند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8342" y="2846788"/>
            <a:ext cx="3631678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1">
            <a:sp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مقایسه ظرفیت باربری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SPSW</a:t>
            </a:r>
            <a:r>
              <a:rPr lang="fa-IR" dirty="0">
                <a:cs typeface="B Nazanin" panose="00000400000000000000" pitchFamily="2" charset="-78"/>
              </a:rPr>
              <a:t> با مرکب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2857" y="1187394"/>
            <a:ext cx="3631677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1">
            <a:sp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انواع دیوار برشی فولادی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48342" y="3307963"/>
            <a:ext cx="3631677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1">
            <a:sp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یک نمونه مطالعه تحلیلی در رابطه با دیوار برشی فولادی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48343" y="724707"/>
            <a:ext cx="3631678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1">
            <a:sp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ایدۀ طراحی دیوار برشی فولادی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8343" y="265199"/>
            <a:ext cx="3631678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1">
            <a:sp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معرفی سیستم دیوار برشی فولادی</a:t>
            </a:r>
          </a:p>
        </p:txBody>
      </p:sp>
      <p:sp>
        <p:nvSpPr>
          <p:cNvPr id="31" name="Right Bracket 30"/>
          <p:cNvSpPr/>
          <p:nvPr/>
        </p:nvSpPr>
        <p:spPr>
          <a:xfrm>
            <a:off x="3981732" y="465846"/>
            <a:ext cx="205832" cy="3172775"/>
          </a:xfrm>
          <a:prstGeom prst="rightBracket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 sz="1600"/>
          </a:p>
        </p:txBody>
      </p:sp>
      <p:sp>
        <p:nvSpPr>
          <p:cNvPr id="33" name="Right Bracket 32"/>
          <p:cNvSpPr/>
          <p:nvPr/>
        </p:nvSpPr>
        <p:spPr>
          <a:xfrm>
            <a:off x="3961637" y="4540269"/>
            <a:ext cx="193811" cy="566428"/>
          </a:xfrm>
          <a:prstGeom prst="rightBracket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 sz="1600"/>
          </a:p>
        </p:txBody>
      </p:sp>
      <p:sp>
        <p:nvSpPr>
          <p:cNvPr id="34" name="Left Arrow 33"/>
          <p:cNvSpPr/>
          <p:nvPr/>
        </p:nvSpPr>
        <p:spPr>
          <a:xfrm>
            <a:off x="4257048" y="1915413"/>
            <a:ext cx="393245" cy="22977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1600"/>
          </a:p>
        </p:txBody>
      </p:sp>
      <p:sp>
        <p:nvSpPr>
          <p:cNvPr id="37" name="TextBox 36"/>
          <p:cNvSpPr txBox="1"/>
          <p:nvPr/>
        </p:nvSpPr>
        <p:spPr>
          <a:xfrm>
            <a:off x="348344" y="4409461"/>
            <a:ext cx="3631677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1">
            <a:sp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استفاده از دیوار برشی فولادی در ژاپن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48342" y="4850975"/>
            <a:ext cx="3631677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1">
            <a:sp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استفاده از دیوار برشی فولادی در آمریکا</a:t>
            </a:r>
          </a:p>
        </p:txBody>
      </p:sp>
      <p:sp>
        <p:nvSpPr>
          <p:cNvPr id="40" name="Left Arrow 39"/>
          <p:cNvSpPr/>
          <p:nvPr/>
        </p:nvSpPr>
        <p:spPr>
          <a:xfrm>
            <a:off x="4257048" y="4723837"/>
            <a:ext cx="393245" cy="22977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1600"/>
          </a:p>
        </p:txBody>
      </p:sp>
      <p:sp>
        <p:nvSpPr>
          <p:cNvPr id="41" name="Right Bracket 40"/>
          <p:cNvSpPr/>
          <p:nvPr/>
        </p:nvSpPr>
        <p:spPr>
          <a:xfrm>
            <a:off x="3976153" y="5688127"/>
            <a:ext cx="179296" cy="877923"/>
          </a:xfrm>
          <a:prstGeom prst="rightBracket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 sz="1600"/>
          </a:p>
        </p:txBody>
      </p:sp>
      <p:sp>
        <p:nvSpPr>
          <p:cNvPr id="42" name="TextBox 41"/>
          <p:cNvSpPr txBox="1"/>
          <p:nvPr/>
        </p:nvSpPr>
        <p:spPr>
          <a:xfrm>
            <a:off x="362859" y="5960254"/>
            <a:ext cx="3631677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Nazanin" panose="00000400000000000000" pitchFamily="2" charset="-78"/>
              </a:rPr>
              <a:t>منابع و مراجع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2857" y="6371288"/>
            <a:ext cx="3631677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Nazanin" panose="00000400000000000000" pitchFamily="2" charset="-78"/>
              </a:rPr>
              <a:t>تقدیر و تشکر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44" name="Left Arrow 43"/>
          <p:cNvSpPr/>
          <p:nvPr/>
        </p:nvSpPr>
        <p:spPr>
          <a:xfrm>
            <a:off x="4271563" y="6025070"/>
            <a:ext cx="393245" cy="22977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1600"/>
          </a:p>
        </p:txBody>
      </p:sp>
      <p:sp>
        <p:nvSpPr>
          <p:cNvPr id="45" name="TextBox 44"/>
          <p:cNvSpPr txBox="1"/>
          <p:nvPr/>
        </p:nvSpPr>
        <p:spPr>
          <a:xfrm>
            <a:off x="362857" y="5534136"/>
            <a:ext cx="3631677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Nazanin" panose="00000400000000000000" pitchFamily="2" charset="-78"/>
              </a:rPr>
              <a:t>نتیجه گیری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72772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56914" y="0"/>
            <a:ext cx="2835086" cy="6858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874058" y="0"/>
            <a:ext cx="2514601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6602506" y="0"/>
            <a:ext cx="2747681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" name="Rounded Rectangle 7"/>
          <p:cNvSpPr/>
          <p:nvPr/>
        </p:nvSpPr>
        <p:spPr>
          <a:xfrm>
            <a:off x="3372485" y="1"/>
            <a:ext cx="3213847" cy="6857999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Flowchart: Connector 8"/>
          <p:cNvSpPr/>
          <p:nvPr/>
        </p:nvSpPr>
        <p:spPr>
          <a:xfrm>
            <a:off x="3015729" y="1290917"/>
            <a:ext cx="3959707" cy="3980329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4800" dirty="0">
              <a:solidFill>
                <a:schemeClr val="tx1"/>
              </a:solidFill>
            </a:endParaRPr>
          </a:p>
        </p:txBody>
      </p:sp>
      <p:sp>
        <p:nvSpPr>
          <p:cNvPr id="10" name="Flowchart: Connector 9"/>
          <p:cNvSpPr/>
          <p:nvPr/>
        </p:nvSpPr>
        <p:spPr>
          <a:xfrm>
            <a:off x="3171265" y="1418663"/>
            <a:ext cx="3671047" cy="3724835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4400" b="1" dirty="0" smtClean="0">
                <a:solidFill>
                  <a:srgbClr val="0070C0"/>
                </a:solidFill>
                <a:latin typeface="IranNastaliq" panose="02020505000000020003" pitchFamily="18" charset="0"/>
                <a:cs typeface="B Nazanin" panose="00000400000000000000" pitchFamily="2" charset="-78"/>
              </a:rPr>
              <a:t>بخش اول</a:t>
            </a:r>
          </a:p>
          <a:p>
            <a:pPr algn="ctr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مفاهیمی مرتبط </a:t>
            </a: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     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دیوارهای برشی فولادی</a:t>
            </a:r>
          </a:p>
          <a:p>
            <a:pPr algn="ctr"/>
            <a:endParaRPr lang="fa-IR" sz="4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Donut 10"/>
          <p:cNvSpPr/>
          <p:nvPr/>
        </p:nvSpPr>
        <p:spPr>
          <a:xfrm>
            <a:off x="3160059" y="1418662"/>
            <a:ext cx="3671047" cy="3724836"/>
          </a:xfrm>
          <a:prstGeom prst="donut">
            <a:avLst>
              <a:gd name="adj" fmla="val 24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53688" y="81025"/>
            <a:ext cx="863265" cy="1163169"/>
          </a:xfrm>
          <a:prstGeom prst="rect">
            <a:avLst/>
          </a:prstGeom>
          <a:blipFill dpi="0" rotWithShape="1"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3628838" y="2933700"/>
            <a:ext cx="26543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21233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thruBlk="1"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261853" y="558941"/>
            <a:ext cx="9173513" cy="59530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rmAutofit/>
          </a:bodyPr>
          <a:lstStyle/>
          <a:p>
            <a:pPr marL="100013" indent="-14288">
              <a:lnSpc>
                <a:spcPct val="150000"/>
              </a:lnSpc>
              <a:buNone/>
            </a:pPr>
            <a:r>
              <a:rPr lang="fa-IR" sz="1900" dirty="0" smtClean="0">
                <a:cs typeface="B Nazanin" panose="00000400000000000000" pitchFamily="2" charset="-78"/>
              </a:rPr>
              <a:t>از سال 1970، از دیوارهای برشی فولادی به عنوان یک سیستم مؤثر مقاوم باربر جانبی و اقتصادی در ساختمان های جدید بلند مرتبه، برای مقابله با نیروهای ناشی از باد در برخی از ایالت های آمریکا و زلزله در نواحی با لرزه خیزی بالا مانند کالیفرنیا، ژاپن و کانادا استفاده شده است</a:t>
            </a:r>
            <a:r>
              <a:rPr lang="fa-IR" sz="19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[</a:t>
            </a:r>
            <a:r>
              <a:rPr lang="en-US" sz="1900" dirty="0" err="1" smtClean="0">
                <a:latin typeface="Times New Roman" panose="02020603050405020304" pitchFamily="18" charset="0"/>
                <a:cs typeface="B Nazanin" panose="00000400000000000000" pitchFamily="2" charset="-78"/>
              </a:rPr>
              <a:t>Astaneh-Asl</a:t>
            </a:r>
            <a:r>
              <a:rPr lang="en-US" sz="19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, A., 2001] , [</a:t>
            </a:r>
            <a:r>
              <a:rPr lang="en-US" sz="1900" dirty="0" err="1" smtClean="0">
                <a:latin typeface="Times New Roman" panose="02020603050405020304" pitchFamily="18" charset="0"/>
                <a:cs typeface="B Nazanin" panose="00000400000000000000" pitchFamily="2" charset="-78"/>
              </a:rPr>
              <a:t>Sabelli,S.E.R</a:t>
            </a:r>
            <a:r>
              <a:rPr lang="en-US" sz="19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 ,</a:t>
            </a:r>
            <a:r>
              <a:rPr lang="en-US" sz="1900" dirty="0" err="1" smtClean="0">
                <a:latin typeface="Times New Roman" panose="02020603050405020304" pitchFamily="18" charset="0"/>
                <a:cs typeface="B Nazanin" panose="00000400000000000000" pitchFamily="2" charset="-78"/>
              </a:rPr>
              <a:t>Bruneau</a:t>
            </a:r>
            <a:r>
              <a:rPr lang="en-US" sz="19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, M., 2006</a:t>
            </a:r>
            <a:r>
              <a:rPr lang="fa-IR" sz="19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]. همچنین از این دیوارها برای مقاوم سازی سازه های موجود به منظور افزایش مقاومت و سختی استفاده شده است. به طور کلی سیستم دیوار برشی صفحه ای فولادی، از تعدادی پانل برشی تشکیل شده است. هر پانل برشی از یک ورق فولادی،  تیر و ستون هایی که ورق را احاطه کرده اند، تشکیل شده است (شکل 1-1).</a:t>
            </a:r>
          </a:p>
        </p:txBody>
      </p:sp>
      <p:sp>
        <p:nvSpPr>
          <p:cNvPr id="9" name="Round Diagonal Corner Rectangle 8"/>
          <p:cNvSpPr/>
          <p:nvPr/>
        </p:nvSpPr>
        <p:spPr>
          <a:xfrm>
            <a:off x="4459955" y="94253"/>
            <a:ext cx="4975411" cy="416766"/>
          </a:xfrm>
          <a:prstGeom prst="round2Diag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معرفی سیستم دیوار برشی صفحه ای فولادی</a:t>
            </a:r>
            <a:endParaRPr lang="fa-IR" sz="1600" b="1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72624" y="2407153"/>
            <a:ext cx="2446171" cy="350094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41804" y="3223577"/>
            <a:ext cx="2082509" cy="279514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TextBox 16"/>
          <p:cNvSpPr txBox="1"/>
          <p:nvPr/>
        </p:nvSpPr>
        <p:spPr>
          <a:xfrm>
            <a:off x="582010" y="6074092"/>
            <a:ext cx="4061040" cy="338554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sz="16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شکل 1-1: دیوار برشی فولادی [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Astaneh-Asl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A., 2001</a:t>
            </a:r>
            <a:r>
              <a:rPr lang="fa-IR" sz="1600" dirty="0" smtClean="0">
                <a:solidFill>
                  <a:schemeClr val="bg1"/>
                </a:solidFill>
                <a:cs typeface="B Nazanin" panose="00000400000000000000" pitchFamily="2" charset="-78"/>
              </a:rPr>
              <a:t>]</a:t>
            </a:r>
            <a:endParaRPr lang="fa-I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40019" y="6054291"/>
            <a:ext cx="2305206" cy="338554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sz="16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دیوار برشی فولادی در حال نصب</a:t>
            </a:r>
            <a:endParaRPr lang="fa-I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68378" y="6066648"/>
            <a:ext cx="2396357" cy="338554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sz="16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دیوار برشی فولادی در قاب فولادی</a:t>
            </a:r>
            <a:endParaRPr lang="fa-I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Striped Right Arrow 20"/>
          <p:cNvSpPr/>
          <p:nvPr/>
        </p:nvSpPr>
        <p:spPr>
          <a:xfrm rot="10800000">
            <a:off x="257688" y="6420330"/>
            <a:ext cx="282388" cy="183361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06560" y="4750025"/>
            <a:ext cx="2045562" cy="73661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TextBox 27"/>
          <p:cNvSpPr txBox="1"/>
          <p:nvPr/>
        </p:nvSpPr>
        <p:spPr>
          <a:xfrm>
            <a:off x="3506713" y="5513175"/>
            <a:ext cx="1086049" cy="338554"/>
          </a:xfrm>
          <a:prstGeom prst="rect">
            <a:avLst/>
          </a:prstGeom>
          <a:solidFill>
            <a:srgbClr val="00B0F0"/>
          </a:solidFill>
        </p:spPr>
        <p:txBody>
          <a:bodyPr wrap="square" rtlCol="1">
            <a:spAutoFit/>
          </a:bodyPr>
          <a:lstStyle/>
          <a:p>
            <a:r>
              <a:rPr lang="fa-IR" sz="1600" dirty="0" smtClean="0">
                <a:cs typeface="B Nazanin" panose="00000400000000000000" pitchFamily="2" charset="-78"/>
              </a:rPr>
              <a:t>مقطع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A-A</a:t>
            </a:r>
            <a:endParaRPr lang="fa-IR" sz="1600" dirty="0">
              <a:cs typeface="B Nazanin" panose="00000400000000000000" pitchFamily="2" charset="-78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0195" y="2757488"/>
            <a:ext cx="2126952" cy="330625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Bent Arrow 2"/>
          <p:cNvSpPr/>
          <p:nvPr/>
        </p:nvSpPr>
        <p:spPr>
          <a:xfrm rot="5400000">
            <a:off x="2543900" y="3547396"/>
            <a:ext cx="133096" cy="71126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40424" y="3923771"/>
            <a:ext cx="59881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A-A</a:t>
            </a:r>
            <a:endParaRPr lang="fa-IR" dirty="0">
              <a:cs typeface="B Nazanin" panose="00000400000000000000" pitchFamily="2" charset="-78"/>
            </a:endParaRPr>
          </a:p>
          <a:p>
            <a:endParaRPr lang="fa-IR" dirty="0"/>
          </a:p>
        </p:txBody>
      </p:sp>
      <p:sp>
        <p:nvSpPr>
          <p:cNvPr id="24" name="TextBox 23"/>
          <p:cNvSpPr txBox="1"/>
          <p:nvPr/>
        </p:nvSpPr>
        <p:spPr>
          <a:xfrm>
            <a:off x="646377" y="6423134"/>
            <a:ext cx="146619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91434" y="65315"/>
            <a:ext cx="25717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</a:rPr>
              <a:t>1</a:t>
            </a:r>
            <a:endParaRPr lang="fa-IR" dirty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148406" y="6465207"/>
            <a:ext cx="7300931" cy="3762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1-Steel Plate Shear Wall</a:t>
            </a:r>
            <a:endParaRPr lang="fa-IR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2134435" y="6475011"/>
            <a:ext cx="730093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59993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8" grpId="0" animBg="1"/>
      <p:bldP spid="3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261853" y="106397"/>
            <a:ext cx="9173513" cy="63000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100013" indent="-14288">
              <a:lnSpc>
                <a:spcPct val="150000"/>
              </a:lnSpc>
              <a:buNone/>
            </a:pPr>
            <a:r>
              <a:rPr lang="fa-IR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بسیاری از محققین معتقد اند که شباهت زیادی بین رفتار دیوار برشی فولادی و یک تیر ورق طره وجود دارد به طوری که ستون ها بعنوان بال های تیر ورق عمودی و صفحۀ فولادی به عنوان جان آن عمل می کند [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Astaneh-Asl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A.,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2001</a:t>
            </a:r>
            <a:r>
              <a:rPr lang="fa-IR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]. همچنین تیرهای کف کم و بیش به عنوان سخت کننده های عرضی در یک تیر ورق عمل می نمایند (شکل 2-2 ).</a:t>
            </a:r>
          </a:p>
        </p:txBody>
      </p:sp>
      <p:sp>
        <p:nvSpPr>
          <p:cNvPr id="7" name="Striped Right Arrow 6"/>
          <p:cNvSpPr/>
          <p:nvPr/>
        </p:nvSpPr>
        <p:spPr>
          <a:xfrm rot="10800000">
            <a:off x="9152978" y="15499"/>
            <a:ext cx="282388" cy="183361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9096" y="1439679"/>
            <a:ext cx="2744003" cy="369701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417567" y="1623711"/>
            <a:ext cx="2471254" cy="371490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740586" y="5394500"/>
            <a:ext cx="1534512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دیوار برشی فولادی</a:t>
            </a:r>
            <a:endParaRPr lang="fa-IR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06298" y="5394500"/>
            <a:ext cx="1093791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تیر ورق طره</a:t>
            </a:r>
            <a:endParaRPr lang="fa-IR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13" name="Elbow Connector 12"/>
          <p:cNvCxnSpPr/>
          <p:nvPr/>
        </p:nvCxnSpPr>
        <p:spPr>
          <a:xfrm rot="16200000" flipH="1">
            <a:off x="7834184" y="3917091"/>
            <a:ext cx="1099751" cy="1025611"/>
          </a:xfrm>
          <a:prstGeom prst="bentConnector3">
            <a:avLst>
              <a:gd name="adj1" fmla="val -2808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8180173" y="4967412"/>
            <a:ext cx="1200498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r>
              <a:rPr lang="fa-IR" sz="1600" b="1" dirty="0" smtClean="0">
                <a:cs typeface="B Nazanin" panose="00000400000000000000" pitchFamily="2" charset="-78"/>
              </a:rPr>
              <a:t>سخت کننده</a:t>
            </a:r>
            <a:endParaRPr lang="fa-IR" sz="1600" b="1" dirty="0">
              <a:cs typeface="B Nazanin" panose="00000400000000000000" pitchFamily="2" charset="-78"/>
            </a:endParaRPr>
          </a:p>
        </p:txBody>
      </p:sp>
      <p:cxnSp>
        <p:nvCxnSpPr>
          <p:cNvPr id="19" name="Elbow Connector 18"/>
          <p:cNvCxnSpPr/>
          <p:nvPr/>
        </p:nvCxnSpPr>
        <p:spPr>
          <a:xfrm rot="5400000" flipH="1" flipV="1">
            <a:off x="5790171" y="2317923"/>
            <a:ext cx="1173891" cy="541637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376080" y="1644001"/>
            <a:ext cx="521541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r>
              <a:rPr lang="fa-IR" sz="1600" b="1" dirty="0" smtClean="0">
                <a:cs typeface="B Nazanin" panose="00000400000000000000" pitchFamily="2" charset="-78"/>
              </a:rPr>
              <a:t>بال</a:t>
            </a:r>
            <a:endParaRPr lang="fa-IR" sz="1600" b="1" dirty="0">
              <a:cs typeface="B Nazanin" panose="000004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62813" y="3511347"/>
            <a:ext cx="521541" cy="369332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Nazanin" panose="00000400000000000000" pitchFamily="2" charset="-78"/>
              </a:rPr>
              <a:t>جان</a:t>
            </a:r>
            <a:endParaRPr lang="fa-IR" sz="1600" dirty="0">
              <a:cs typeface="B Nazanin" panose="00000400000000000000" pitchFamily="2" charset="-78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39932" y="1821914"/>
            <a:ext cx="2393391" cy="382392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1740586" y="5886899"/>
            <a:ext cx="5407712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شکل 2-1: مشابهت دیوار برشی فولادی و تیر ورق طره فولادی</a:t>
            </a:r>
            <a:endParaRPr lang="fa-IR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639933" y="5727678"/>
            <a:ext cx="2378862" cy="646331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نقش تیر های درون دیوار برشی به عنوان سخت کننده</a:t>
            </a:r>
            <a:endParaRPr lang="fa-IR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flipV="1">
            <a:off x="3338598" y="1644001"/>
            <a:ext cx="776202" cy="9885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142289" y="1483360"/>
            <a:ext cx="628738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r>
              <a:rPr lang="fa-IR" sz="1600" b="1" dirty="0" smtClean="0">
                <a:cs typeface="B Nazanin" panose="00000400000000000000" pitchFamily="2" charset="-78"/>
              </a:rPr>
              <a:t>ستون</a:t>
            </a:r>
            <a:endParaRPr lang="fa-IR" sz="1600" b="1" dirty="0">
              <a:cs typeface="B Nazanin" panose="00000400000000000000" pitchFamily="2" charset="-78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3027405" y="2081410"/>
            <a:ext cx="100089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060666" y="1897319"/>
            <a:ext cx="521541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r>
              <a:rPr lang="fa-IR" sz="1600" b="1" dirty="0" smtClean="0">
                <a:cs typeface="B Nazanin" panose="00000400000000000000" pitchFamily="2" charset="-78"/>
              </a:rPr>
              <a:t>تیر</a:t>
            </a:r>
            <a:endParaRPr lang="fa-IR" sz="1600" b="1" dirty="0">
              <a:cs typeface="B Nazanin" panose="000004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185989" y="2523512"/>
            <a:ext cx="101827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Nazanin" panose="00000400000000000000" pitchFamily="2" charset="-78"/>
              </a:rPr>
              <a:t>ورق فولادی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6377" y="6423134"/>
            <a:ext cx="146619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31551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7" grpId="0" animBg="1"/>
      <p:bldP spid="20" grpId="0" animBg="1"/>
      <p:bldP spid="23" grpId="0"/>
      <p:bldP spid="25" grpId="0" animBg="1"/>
      <p:bldP spid="26" grpId="0" animBg="1"/>
      <p:bldP spid="29" grpId="0" animBg="1"/>
      <p:bldP spid="32" grpId="0" animBg="1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50 OF 1</a:t>
            </a:r>
            <a:endParaRPr lang="fa-IR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261853" y="511019"/>
            <a:ext cx="9173513" cy="5822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rmAutofit/>
          </a:bodyPr>
          <a:lstStyle/>
          <a:p>
            <a:pPr marL="100013" indent="-14288">
              <a:lnSpc>
                <a:spcPct val="150000"/>
              </a:lnSpc>
              <a:buNone/>
            </a:pPr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85725" indent="0">
              <a:lnSpc>
                <a:spcPct val="250000"/>
              </a:lnSpc>
              <a:buNone/>
            </a:pP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0013" indent="-14288">
              <a:lnSpc>
                <a:spcPct val="150000"/>
              </a:lnSpc>
              <a:buNone/>
            </a:pPr>
            <a:r>
              <a:rPr lang="fa-IR" sz="20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این رفتار در ابتدا در سال 1931 توسط وگنر  در مهندسی هوا فضا و سپس در سال 1961 در ساخت و طراحی تیر ورق ها توسط باسلر  [</a:t>
            </a:r>
            <a:r>
              <a:rPr lang="en-US" sz="20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Basler, k. 1961</a:t>
            </a:r>
            <a:r>
              <a:rPr lang="fa-IR" sz="2000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] مطرح شده بود (5-2).</a:t>
            </a:r>
          </a:p>
        </p:txBody>
      </p:sp>
      <p:sp>
        <p:nvSpPr>
          <p:cNvPr id="15" name="Round Diagonal Corner Rectangle 14"/>
          <p:cNvSpPr/>
          <p:nvPr/>
        </p:nvSpPr>
        <p:spPr>
          <a:xfrm>
            <a:off x="4459955" y="94253"/>
            <a:ext cx="4975411" cy="416766"/>
          </a:xfrm>
          <a:prstGeom prst="round2Diag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ایده طراحی دیوار برشی فولادی</a:t>
            </a:r>
            <a:endParaRPr lang="fa-IR" sz="16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63026" y="776009"/>
            <a:ext cx="2279466" cy="96032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1">
            <a:spAutoFit/>
          </a:bodyPr>
          <a:lstStyle/>
          <a:p>
            <a:pPr marL="100013" indent="-14288">
              <a:lnSpc>
                <a:spcPct val="150000"/>
              </a:lnSpc>
              <a:buNone/>
            </a:pPr>
            <a:r>
              <a:rPr lang="fa-I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شکل گیری ایدۀ </a:t>
            </a:r>
            <a:r>
              <a:rPr lang="fa-I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دیوارهای برشی فولادی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75648" y="753431"/>
            <a:ext cx="3406108" cy="10156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1">
            <a:spAutoFit/>
          </a:bodyPr>
          <a:lstStyle/>
          <a:p>
            <a:pPr>
              <a:lnSpc>
                <a:spcPct val="150000"/>
              </a:lnSpc>
            </a:pPr>
            <a:r>
              <a:rPr lang="fa-IR" sz="2000" dirty="0" smtClean="0">
                <a:cs typeface="B Nazanin" panose="00000400000000000000" pitchFamily="2" charset="-78"/>
              </a:rPr>
              <a:t>پس از کمانش ورق بر اساس بهره گیری از میدان کششی قطری</a:t>
            </a:r>
            <a:endParaRPr lang="fa-IR" sz="2000" dirty="0">
              <a:cs typeface="B Nazanin" panose="00000400000000000000" pitchFamily="2" charset="-78"/>
            </a:endParaRPr>
          </a:p>
        </p:txBody>
      </p:sp>
      <p:sp>
        <p:nvSpPr>
          <p:cNvPr id="19" name="Left Arrow 18"/>
          <p:cNvSpPr/>
          <p:nvPr/>
        </p:nvSpPr>
        <p:spPr>
          <a:xfrm>
            <a:off x="4897247" y="1021162"/>
            <a:ext cx="781067" cy="43510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160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8790" y="3575783"/>
            <a:ext cx="2306883" cy="199302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1470" y="3575783"/>
            <a:ext cx="2500426" cy="199302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5506738" y="5731139"/>
            <a:ext cx="3846378" cy="523220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sz="1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شکل 5-2: میدان کششی ایده آل ایجاد شده در دیوار برشی فولادی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Sabelli,S.E.R</a:t>
            </a: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</a:t>
            </a:r>
            <a:r>
              <a:rPr lang="en-US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Bruneau</a:t>
            </a: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M., </a:t>
            </a:r>
            <a:r>
              <a:rPr lang="en-US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2006]</a:t>
            </a:r>
            <a:endParaRPr lang="fa-IR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0660" y="5732810"/>
            <a:ext cx="4475013" cy="523220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sz="1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شکل 5-2: مکانیزم تحمل بار داخل صفحه و تغییر آن به میدان کشش قطری</a:t>
            </a:r>
          </a:p>
          <a:p>
            <a:pPr algn="ctr"/>
            <a:r>
              <a:rPr lang="fa-IR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[</a:t>
            </a:r>
            <a:r>
              <a:rPr lang="en-US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[</a:t>
            </a:r>
            <a:r>
              <a:rPr lang="en-US" sz="1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Astaneh-Asl</a:t>
            </a: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A., </a:t>
            </a:r>
            <a:r>
              <a:rPr lang="en-US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2001</a:t>
            </a:r>
            <a:endParaRPr lang="fa-IR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6738" y="3574112"/>
            <a:ext cx="3601437" cy="198799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Rectangle 27"/>
          <p:cNvSpPr/>
          <p:nvPr/>
        </p:nvSpPr>
        <p:spPr>
          <a:xfrm>
            <a:off x="2148406" y="6365191"/>
            <a:ext cx="7300931" cy="3762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1-Wagner                   2-Basler</a:t>
            </a:r>
            <a:endParaRPr lang="fa-IR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2134435" y="6374995"/>
            <a:ext cx="730093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719802" y="1888689"/>
            <a:ext cx="25964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Nazanin" panose="00000400000000000000" pitchFamily="2" charset="-78"/>
              </a:rPr>
              <a:t>1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14351" y="2331298"/>
            <a:ext cx="25964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Nazanin" panose="00000400000000000000" pitchFamily="2" charset="-78"/>
              </a:rPr>
              <a:t>2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563296" y="5736512"/>
            <a:ext cx="2455499" cy="584775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sz="16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میدان کششی قطری ایجاد شده دیوار برشی فولادی در آزمایشگاه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7877" y="1388767"/>
            <a:ext cx="2006193" cy="431719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TextBox 32"/>
          <p:cNvSpPr txBox="1"/>
          <p:nvPr/>
        </p:nvSpPr>
        <p:spPr>
          <a:xfrm>
            <a:off x="646377" y="6423134"/>
            <a:ext cx="146619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767877" y="3479347"/>
            <a:ext cx="2006193" cy="12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2479495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4_394464008511422470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9685" y="511176"/>
            <a:ext cx="10556616" cy="5874634"/>
          </a:xfrm>
        </p:spPr>
      </p:pic>
      <p:sp>
        <p:nvSpPr>
          <p:cNvPr id="6" name="Round Diagonal Corner Rectangle 5"/>
          <p:cNvSpPr/>
          <p:nvPr/>
        </p:nvSpPr>
        <p:spPr>
          <a:xfrm>
            <a:off x="479685" y="94253"/>
            <a:ext cx="8955682" cy="416766"/>
          </a:xfrm>
          <a:prstGeom prst="round2Diag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فیلم نحوۀ شکل گیری پدیدۀ مقاومت پس کمانشی در 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دیوار برشی فولادی</a:t>
            </a:r>
            <a:endParaRPr lang="fa-IR" sz="1600" b="1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46377" y="6423134"/>
            <a:ext cx="146619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5235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217395" y="561264"/>
            <a:ext cx="9179871" cy="58522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176213" indent="0">
              <a:lnSpc>
                <a:spcPct val="150000"/>
              </a:lnSpc>
              <a:buNone/>
            </a:pP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4395" y="106398"/>
            <a:ext cx="914400" cy="12435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ound Diagonal Corner Rectangle 6"/>
          <p:cNvSpPr/>
          <p:nvPr/>
        </p:nvSpPr>
        <p:spPr>
          <a:xfrm>
            <a:off x="4459955" y="94253"/>
            <a:ext cx="4975411" cy="416766"/>
          </a:xfrm>
          <a:prstGeom prst="round2Diag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انواع دیوارهای برشی فولادی</a:t>
            </a:r>
            <a:endParaRPr lang="fa-IR" sz="1600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6440" y="3085252"/>
            <a:ext cx="2713738" cy="257894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413825" y="5778629"/>
            <a:ext cx="2713738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دیوار برشی با ورق جان سخت شده</a:t>
            </a:r>
            <a:endParaRPr lang="fa-IR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31988" y="5778629"/>
            <a:ext cx="2730976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دیوار برشی با ورق جان سخت نشده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8924" y="5778629"/>
            <a:ext cx="2895628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1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دیوار برشی فولادی مرکب( کامپوزیت)</a:t>
            </a:r>
            <a:endParaRPr lang="fa-IR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924" y="3085252"/>
            <a:ext cx="2945056" cy="258129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91306" y="863246"/>
            <a:ext cx="1615802" cy="212657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8125" y="869001"/>
            <a:ext cx="2504375" cy="212082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1987" y="3085253"/>
            <a:ext cx="2970979" cy="254469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536028" y="6423134"/>
            <a:ext cx="157654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of 29</a:t>
            </a:r>
            <a:endParaRPr lang="fa-I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03828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8922</TotalTime>
  <Words>2024</Words>
  <Application>Microsoft Office PowerPoint</Application>
  <PresentationFormat>Custom</PresentationFormat>
  <Paragraphs>232</Paragraphs>
  <Slides>29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Arial</vt:lpstr>
      <vt:lpstr>Trebuchet MS</vt:lpstr>
      <vt:lpstr>Tahoma</vt:lpstr>
      <vt:lpstr>IranNastaliq</vt:lpstr>
      <vt:lpstr>B Nazanin</vt:lpstr>
      <vt:lpstr>Times New Roman</vt:lpstr>
      <vt:lpstr>Wingdings 3</vt:lpstr>
      <vt:lpstr>Calibri</vt:lpstr>
      <vt:lpstr>Facet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Atis</dc:creator>
  <cp:lastModifiedBy>win 7</cp:lastModifiedBy>
  <cp:revision>506</cp:revision>
  <dcterms:created xsi:type="dcterms:W3CDTF">2015-10-30T08:36:43Z</dcterms:created>
  <dcterms:modified xsi:type="dcterms:W3CDTF">2016-01-29T16:42:11Z</dcterms:modified>
</cp:coreProperties>
</file>